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8" d="100"/>
          <a:sy n="68" d="100"/>
        </p:scale>
        <p:origin x="19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72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Thưa các đồng chí! Hội nghị hôm nay đã quán triệt Kết luận số 107-KL/TW của Bộ Chính trị, tập huấn Hướng dẫn số 07-HD/BTCTW của Ban Tổ chức Trung ương và trao đổi, giải đáp những khó khăn, vướng mắc bước đầu. Tôi ghi nhận, đánh giá cao tinh thần chủ động, trách nhiệm của các cấp ủy, cơ quan, đơn vị, địa phương và của từng thành viên Ban Chỉ đạo, Tổ giúp việc. Ngày 09/10/2026, Bộ Chính trị đã xem xét, cho ý kiến về định hướng hoàn thiện hệ thống vị trí việc làm; ngày 12/10, Ban Tổ chức Trung ương họp bàn biện pháp triển khai; ngày 17/10, Kết luận số 107-KL/TW được ký ban hành; và hôm nay, ngày 22/10/2026, chúng ta tổ chức Hội nghị toàn quốc để thống nhất nhận thức, phương pháp và trách nhiệm tổ chức thực hiện. Tôi cũng chia sẻ với những khó khăn mà đội ngũ cán bộ, công chức, viên chức đang gặp phải, nhất là tại cấp xã, khi vừa kiện toàn tổ chức, tiếp nhận nhiều nhiệm vụ mới, vừa phải bảo đảm giải quyết công việc thường xuyên và phục vụ Nhân dân. Yêu cầu của đợt triển khai là rất cao, song đây cũng là cơ hội để chúng ta nhìn lại, sắp xếp công việc cho đúng, bố trí nhân lực cho phù hợp và tiếp tục hoàn thiện mô hình tổ chức của hệ thống chính trị.</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Thứ nhất, về nhận thức, phải hiểu đúng khái niệm vị trí việc làm. Theo tinh thần các quy định hiện hành của Luật Cán bộ, công chức số 80/2025/QH15 và Luật Viên chức số 129/2025/QH15, việc xác định vị trí việc làm phải xuất phát từ chức năng, nhiệm vụ, cơ cấu tổ chức, tính chất và yêu cầu của công việc; thể hiện trong tên vị trí, bản mô tả công việc và khung năng lực. Nói một cách dễ hiểu, vị trí việc làm phải trả lời được bốn câu hỏi: Làm việc gì? Tạo ra sản phẩm gì? Ai chịu trách nhiệm? Cần năng lực gì? Vị trí việc làm không phải là một con người, cũng không đồng nhất với một chức danh hoặc một suất biên chế. Vị trí việc làm là nền tảng xuyên suốt cho tuyển dụng, bố trí, sử dụng, đào tạo, đánh giá cán bộ, công chức, viên chức, quản lý biên chế và từng bước hoàn thiện chính sách tiền lương. Phương pháp chung phải thống nhất trong hệ thống chính trị nhưng không thể áp dụng một danh mục hay một định mức nhân lực chung cho mọi cơ quan. Công việc quản lý nhà nước của công chức, việc cung ứng dịch vụ sự nghiệp công của viên chức, nhiệm vụ tham mưu của cơ quan Đảng, nhiệm vụ của cơ quan tư pháp có những tính chất và yêu cầu khác nhau. Phải tôn trọng tính chất của từng loại công việc để xác định vị trí và nhu cầu nhân lực sát thực tế.</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Thứ hai, về những khó khăn cần nhận diện đầy đủ. Một là, nhiệm vụ, thẩm quyền giữa các cấp đã có nhiều thay đổi, nhưng ở một số nơi vị trí việc làm, quy trình và các điều kiện bảo đảm chưa theo kịp. Chúng ta phải đặt câu hỏi: nhiệm vụ đã giao đúng nơi chưa; thẩm quyền quyết định, nguồn lực, nhân lực, dữ liệu có thực sự đi cùng nhiệm vụ hay chưa; vị trí việc làm ở cả nơi giao và nơi nhận có được điều chỉnh tương ứng hay không? Hai là, việc xác định khối lượng, tính chất và mức độ phức tạp của công việc ở từng vị trí còn hạn chế; phương pháp chưa đồng bộ và dữ liệu chưa đủ sức kiểm chứng. Ba là, sau sắp xếp tổ chức bộ máy và thực hiện các chính sách về đội ngũ, phải đánh giá tác động đến từng vị trí việc làm, không chỉ nhìn vào tổng số người giảm hay số đầu mối đã sắp xếp. Có những nhiệm vụ chuyển đi, có những nhiệm vụ chuyển đến, có những lĩnh vực khối lượng tăng, có nơi công việc thay đổi về yêu cầu chuyên môn. Bốn là, liên kết giữa vị trí việc làm, quản lý biên chế, tuyển dụng, sử dụng và chính sách tiền lương còn nhiều điểm nghẽn. Các khó khăn này không chỉ là khó khăn khi điền biểu. Chúng phản ánh những vấn đề về tổ chức, thể chế và quản trị nhân lực, cần tiếp tục nghiên cứu, tháo gỡ.</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Thứ ba, tôi muốn đặc biệt nhấn mạnh nhiệm vụ quan trọng nhất, có tính nền tảng của đợt triển khai này là xác định đúng, đầy đủ và thống nhất hệ thống vị trí việc làm. Đây không phải chỉ là một công việc thống kê để tính ra con số biên chế. Chúng ta phải xác định vị trí việc làm từ chủ trương, quyết sách chiến lược của Đảng, yêu cầu phát triển đất nước trong kỷ nguyên mới; từ chức năng, nhiệm vụ, thẩm quyền thực tế; từ những công việc phải làm, sản phẩm phải tạo ra, trách nhiệm phải chịu và năng lực phải đáp ứng. Khi hệ thống vị trí việc làm đã được xác định đúng thì mới có cơ sở vững chắc để tính toán nhu cầu nhân lực, xem xét bố trí, cơ cấu lại đội ngũ và xây dựng phương án biên chế. Đây cũng là tiền đề để tiếp tục đổi mới chính sách tiền lương và đãi ngộ. Chúng ta tuyệt đối không lấy số người, ngạch, bậc, biên chế hiện có làm xuất phát điểm để hợp thức hóa hiện trạng. Không được đồng nhất một vị trí việc làm với một người, hoặc số người quy đổi ra từ khối lượng công việc với chỉ tiêu biên chế được giao. Không hình thành vị trí riêng lẻ chỉ vì một thao tác, công đoạn ngắn, nhiệm vụ đột xuất hoặc khác biệt về ngạch, bậc. Tôi đề nghị người đứng đầu các cơ quan, đơn vị chỉ đạo thật chặt chẽ nội dung này; kết quả phải phản ánh đúng công việc thực sự cần làm, chứ không chạy theo số lượng vị trí hoặc số biên chế mong muốn.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Thứ tư, cần phát huy mạnh mẽ nguyên tắc kế thừa. Chúng ta đã có danh mục vị trí việc làm, bản mô tả công việc, khung năng lực và các nguồn dữ liệu từ những giai đoạn trước. Những nội dung còn phù hợp, đã được kiểm chứng phải được kế thừa, không yêu cầu làm lại một cách hình thức. Trọng tâm là rà soát thực chất: vị trí nào tiếp tục giữ nguyên, vị trí nào phải điều chỉnh, tích hợp; vị trí nào không còn phù hợp thì kiến nghị loại bỏ; vị trí nào chỉ bổ sung khi thực sự phát sinh nhiệm vụ mới, bảo đảm đúng thẩm quyền. Thống nhất phương pháp, tiêu chí, cơ sở dữ liệu trong toàn hệ thống chính trị, đồng thời tôn trọng đặc thù của cơ quan Đảng, Nhà nước, Mặt trận Tổ quốc, các tổ chức chính trị - xã hội, lĩnh vực chuyên ngành và địa bàn. Tôi đề nghị lấy chính kết quả rà soát nhiệm vụ làm căn cứ hoàn thiện vị trí việc làm, đồng thời nhận diện những bất cập trong tổ chức thực hiện. Phải đối chiếu theo chiều dọc từ Trung ương đến tỉnh, đến xã và theo chiều ngang giữa các cơ quan cùng cấp, để thấy rõ nhiệm vụ nào đã giao đúng nơi, nhiệm vụ nào giao thoa, nội dung nào còn trùng lặp hoặc bỏ sót. Công việc này cần gắn với việc triển khai Kết luận 76, Kế hoạch 06 về sơ kết mô hình tổ chức tổng thể của hệ thống chính trị và mô hình chính quyền địa phương hai cấp; Kết luận 40-KL/TW ngày 02/6/2026 về quản lý biên chế; và tổ chức đảng theo Quy định 208. Các hồ sơ này phải được xem xét đồng bộ, không tách rời nhau.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Để kết quả có thể kiểm tra, đối chiếu và trực tiếp phục vụ chỉ đạo, mỗi cơ quan, đơn vị cần có hai danh mục. Danh mục thứ nhất là danh mục vị trí việc làm. Phải phân loại được số vị trí giữ nguyên, điều chỉnh, tích hợp và đề nghị bổ sung, đồng thời làm rõ nhiệm vụ, sản phẩm, thẩm quyền, trách nhiệm và yêu cầu năng lực của từng vị trí. Danh mục thứ hai là danh mục những bất cập phát hiện trong quá trình rà soát: nhiệm vụ còn giao thoa, thủ tục chưa hợp lý, dữ liệu chưa liên thông, văn bản không còn phù hợp. Mỗi kiến nghị phải nêu rõ cơ quan nào có thẩm quyền giải quyết, cần sản phẩm gì, thời hạn nào; không chỉ mô tả khó khăn chung chung. Đặc biệt, đối với vị trí tham mưu, nghiên cứu, kiểm tra, giám sát, phải đánh giá cả số văn bản cần nghiên cứu, số sản phẩm chủ trì và phối hợp, yêu cầu chất lượng, trách nhiệm, tần suất, tiến độ và mức độ phức tạp. Chúng ta không được chạy theo số lượng văn bản để suy ra nhu cầu nhân lực. Phải xem xét toàn bộ yêu cầu của công việc và khả năng thực hiện của đội ngũ. Hai danh mục này vừa là kết quả của đợt rà soát, vừa là cơ sở thường xuyên để tiếp tục hoàn thiện tổ chức bộ máy, phân cấp, phân quyền và nâng cao hiệu quả thực hiện nhiệm vụ.</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Về tổ chức thực hiện, tôi yêu cầu phải bảo đảm đúng tiến độ, giao rõ sản phẩm, kiểm chứng trách nhiệm đến từng đầu mối. Trước ngày 10/11/2026, các cơ quan, đơn vị, địa phương gửi bộ dữ liệu ban đầu, đồng thời ghi rõ những nội dung chưa đủ căn cứ và dự kiến thời hạn bổ sung. Trước ngày 15/11, các cơ quan đầu mối hoàn thành kiểm tra, đối chiếu, chuẩn hóa dữ liệu. Trước ngày 20/11, hoàn thành xác định nhu cầu nhân lực và xây dựng phương án biên chế thuộc phạm vi quản lý. Ban Tổ chức Trung ương tổng hợp trước ngày 25/11 và hoàn thiện hồ sơ trước ngày 30/11 để thực hiện quy trình báo cáo Bộ Chính trị trong tháng 12/2026. Đến cuối năm 2026 phải có bốn sản phẩm cụ thể. Một là danh mục vị trí việc làm chuẩn, gắn với nhiệm vụ, sản phẩm và năng lực. Hai là cơ sở dữ liệu thống nhất, có nguồn gốc rõ ràng, trạng thái kiểm chứng và người xác nhận. Ba là nhu cầu nhân lực cùng phương án biên chế được xây dựng, giải trình riêng cho từng năm từ 2027 đến 2031. Bốn là danh mục các bất cập về nhiệm vụ, thẩm quyền, văn bản và kiến nghị xử lý. Ban Tổ chức Trung ương phối hợp với Bộ Nội vụ và các cơ quan đầu mối quản lý biên chế để hướng dẫn, kiểm tra, thẩm định theo thẩm quyền. Từ tháng 11/2026, thực hiện chế độ báo cáo tiến độ hằng tháng. Tôi đề nghị các đồng chí tuyệt đối không coi hạn nộp là công việc duy nhất; sản phẩm gửi phải có chất lượng, phải có khả năng sử dụng để phân tích, tổng hợp và phục vụ quyết định.</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Trong tổ chức thực hiện, tôi lưu ý thêm sáu vấn đề. Thứ nhất, tài liệu tập huấn, nội dung giải đáp, cùng những câu hỏi điển hình và cách làm hay, hiệu quả sẽ được công khai, cập nhật thường xuyên trên Cổng Thông tin điện tử Đảng Cộng sản Việt Nam để các cơ quan, đơn vị, địa phương thống nhất nghiên cứu, vận dụng. Thứ hai, người đứng đầu phải trực tiếp lãnh đạo, chỉ đạo, phân công rõ trách nhiệm, kiểm tra và đôn đốc thường xuyên; không khoán trắng cho bộ phận tổng hợp hoặc người làm biểu. Thứ ba, phải thực hiện nghiêm các mốc tiến độ; việc trước phải làm chắc thì việc sau mới có căn cứ. Không để chậm trễ hoặc số liệu thiếu chính xác ở khâu trước ảnh hưởng đến kết quả chung. Thứ tư, cán bộ được giao nhiệm vụ cần chủ động nghiên cứu tài liệu trên hệ thống, các câu hỏi và tình huống đã được giải đáp; khi có vướng mắc mới thì trao đổi sớm, đúng đầu mối, không tự suy đoán khi chưa đủ căn cứ. Thứ năm, trong quá trình triển khai, những vấn đề phát sinh là khó tránh khỏi; cần chủ động nhận diện, xử lý đến đâu giải quyết đến đó theo thẩm quyền, đồng thời làm rõ nguyên nhân để không kéo dài, lặp lại. Thứ sáu, phải kịp thời phát hiện và kiến nghị sửa đổi, bổ sung những văn bản, quy định không còn phù hợp; qua đó hoàn thiện chức năng, nhiệm vụ, thẩm quyền và tổ chức bộ máy, chứ không chỉ hoàn thành một đợt thu thập số liệu. Tôi đề nghị các cơ quan đầu mối đặc biệt quan tâm công tác hướng dẫn, kiểm tra và hỗ trợ cơ sở; nơi nào có vấn đề vượt thẩm quyền phải tổng hợp, báo cáo kịp thời.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Thưa các đồng chí! Những yêu cầu về vị trí việc làm, nhu cầu nhân lực và quản lý biên chế đặt ra lần này rất lớn, đòi hỏi chúng ta phải thống nhất nhận thức, đổi mới cách làm và chịu trách nhiệm đến cùng về sản phẩm. Tôi tin tưởng rằng, với sự chỉ đạo trực tiếp của các cấp ủy, người đứng đầu và tinh thần trách nhiệm của đội ngũ cán bộ, các cơ quan, đơn vị, địa phương sẽ triển khai nghiêm túc, đúng tiến độ, bảo đảm chất lượng, góp phần xây dựng hệ thống vị trí việc làm thống nhất, thực chất, phục vụ nâng cao hiệu lực, hiệu quả hoạt động của hệ thống chính trị. Chúc các đồng chí sức khỏe, hoàn thành tốt nhiệm vụ. Xin trân trọng cảm ơn các đồng chí!</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8FB"/>
        </a:solidFill>
        <a:effectLst/>
      </p:bgPr>
    </p:bg>
    <p:spTree>
      <p:nvGrpSpPr>
        <p:cNvPr id="1" name=""/>
        <p:cNvGrpSpPr/>
        <p:nvPr/>
      </p:nvGrpSpPr>
      <p:grpSpPr>
        <a:xfrm>
          <a:off x="0" y="0"/>
          <a:ext cx="0" cy="0"/>
          <a:chOff x="0" y="0"/>
          <a:chExt cx="0" cy="0"/>
        </a:xfrm>
      </p:grpSpPr>
      <p:sp>
        <p:nvSpPr>
          <p:cNvPr id="3" name="Shape 1"/>
          <p:cNvSpPr/>
          <p:nvPr/>
        </p:nvSpPr>
        <p:spPr>
          <a:xfrm>
            <a:off x="0" y="146304"/>
            <a:ext cx="3886200" cy="6711696"/>
          </a:xfrm>
          <a:prstGeom prst="rect">
            <a:avLst/>
          </a:prstGeom>
          <a:solidFill>
            <a:srgbClr val="C00000"/>
          </a:solidFill>
          <a:ln w="5080">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Shape 2"/>
          <p:cNvSpPr/>
          <p:nvPr/>
        </p:nvSpPr>
        <p:spPr>
          <a:xfrm>
            <a:off x="594360" y="740664"/>
            <a:ext cx="100584" cy="1143000"/>
          </a:xfrm>
          <a:prstGeom prst="rect">
            <a:avLst/>
          </a:prstGeom>
          <a:solidFill>
            <a:srgbClr val="C49A4B"/>
          </a:solidFill>
          <a:ln w="5080">
            <a:solidFill>
              <a:srgbClr val="C49A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5" name="Text 3"/>
          <p:cNvSpPr/>
          <p:nvPr/>
        </p:nvSpPr>
        <p:spPr>
          <a:xfrm>
            <a:off x="841248" y="713232"/>
            <a:ext cx="2788920" cy="365760"/>
          </a:xfrm>
          <a:prstGeom prst="rect">
            <a:avLst/>
          </a:prstGeom>
          <a:noFill/>
          <a:ln/>
        </p:spPr>
        <p:txBody>
          <a:bodyPr wrap="square" lIns="0" tIns="0" rIns="0" bIns="0" rtlCol="0" anchor="ctr">
            <a:noAutofit/>
          </a:bodyPr>
          <a:lstStyle/>
          <a:p>
            <a:pPr marL="0" indent="0">
              <a:buNone/>
            </a:pPr>
            <a:r>
              <a:rPr lang="en-US" sz="2000" b="1" dirty="0">
                <a:solidFill>
                  <a:srgbClr val="D9EAF1"/>
                </a:solidFill>
                <a:latin typeface="Times New Roman" panose="02020603050405020304" pitchFamily="18" charset="0"/>
                <a:ea typeface="Arial" pitchFamily="34" charset="-122"/>
                <a:cs typeface="Times New Roman" panose="02020603050405020304" pitchFamily="18" charset="0"/>
              </a:rPr>
              <a:t>PHÁT BIỂU KẾT LUẬN</a:t>
            </a:r>
            <a:endParaRPr lang="en-US" sz="2000" dirty="0">
              <a:latin typeface="Times New Roman" panose="02020603050405020304" pitchFamily="18" charset="0"/>
              <a:cs typeface="Times New Roman" panose="02020603050405020304" pitchFamily="18" charset="0"/>
            </a:endParaRPr>
          </a:p>
        </p:txBody>
      </p:sp>
      <p:sp>
        <p:nvSpPr>
          <p:cNvPr id="6" name="Text 4"/>
          <p:cNvSpPr/>
          <p:nvPr/>
        </p:nvSpPr>
        <p:spPr>
          <a:xfrm>
            <a:off x="813816" y="1426464"/>
            <a:ext cx="2852928" cy="2505456"/>
          </a:xfrm>
          <a:prstGeom prst="rect">
            <a:avLst/>
          </a:prstGeom>
          <a:noFill/>
          <a:ln/>
        </p:spPr>
        <p:txBody>
          <a:bodyPr wrap="square" lIns="0" tIns="0" rIns="0" bIns="0" rtlCol="0" anchor="t">
            <a:normAutofit/>
          </a:bodyPr>
          <a:lstStyle/>
          <a:p>
            <a:pPr marL="0" indent="0">
              <a:buNone/>
            </a:pPr>
            <a:r>
              <a:rPr lang="en-US" sz="3040" b="1" dirty="0">
                <a:solidFill>
                  <a:srgbClr val="FFFFFF"/>
                </a:solidFill>
                <a:latin typeface="Times New Roman" panose="02020603050405020304" pitchFamily="18" charset="0"/>
                <a:ea typeface="Arial" pitchFamily="34" charset="-122"/>
                <a:cs typeface="Times New Roman" panose="02020603050405020304" pitchFamily="18" charset="0"/>
              </a:rPr>
              <a:t>HỘI NGHỊ</a:t>
            </a:r>
            <a:endParaRPr lang="en-US" sz="3040" dirty="0">
              <a:latin typeface="Times New Roman" panose="02020603050405020304" pitchFamily="18" charset="0"/>
              <a:cs typeface="Times New Roman" panose="02020603050405020304" pitchFamily="18" charset="0"/>
            </a:endParaRPr>
          </a:p>
          <a:p>
            <a:pPr marL="0" indent="0">
              <a:buNone/>
            </a:pPr>
            <a:r>
              <a:rPr lang="en-US" sz="3040" b="1" dirty="0">
                <a:solidFill>
                  <a:srgbClr val="FFFFFF"/>
                </a:solidFill>
                <a:latin typeface="Times New Roman" panose="02020603050405020304" pitchFamily="18" charset="0"/>
                <a:ea typeface="Arial" pitchFamily="34" charset="-122"/>
                <a:cs typeface="Times New Roman" panose="02020603050405020304" pitchFamily="18" charset="0"/>
              </a:rPr>
              <a:t>QUÁN TRIỆT,</a:t>
            </a:r>
            <a:endParaRPr lang="en-US" sz="3040" dirty="0">
              <a:latin typeface="Times New Roman" panose="02020603050405020304" pitchFamily="18" charset="0"/>
              <a:cs typeface="Times New Roman" panose="02020603050405020304" pitchFamily="18" charset="0"/>
            </a:endParaRPr>
          </a:p>
          <a:p>
            <a:pPr marL="0" indent="0">
              <a:buNone/>
            </a:pPr>
            <a:r>
              <a:rPr lang="en-US" sz="3040" b="1" dirty="0">
                <a:solidFill>
                  <a:srgbClr val="FFFFFF"/>
                </a:solidFill>
                <a:latin typeface="Times New Roman" panose="02020603050405020304" pitchFamily="18" charset="0"/>
                <a:ea typeface="Arial" pitchFamily="34" charset="-122"/>
                <a:cs typeface="Times New Roman" panose="02020603050405020304" pitchFamily="18" charset="0"/>
              </a:rPr>
              <a:t>TẬP HUẤN</a:t>
            </a:r>
            <a:endParaRPr lang="en-US" sz="3040" dirty="0">
              <a:latin typeface="Times New Roman" panose="02020603050405020304" pitchFamily="18" charset="0"/>
              <a:cs typeface="Times New Roman" panose="02020603050405020304" pitchFamily="18" charset="0"/>
            </a:endParaRPr>
          </a:p>
          <a:p>
            <a:pPr marL="0" indent="0">
              <a:buNone/>
            </a:pPr>
            <a:r>
              <a:rPr lang="en-US" sz="3040" b="1" dirty="0">
                <a:solidFill>
                  <a:srgbClr val="FFFFFF"/>
                </a:solidFill>
                <a:latin typeface="Times New Roman" panose="02020603050405020304" pitchFamily="18" charset="0"/>
                <a:ea typeface="Arial" pitchFamily="34" charset="-122"/>
                <a:cs typeface="Times New Roman" panose="02020603050405020304" pitchFamily="18" charset="0"/>
              </a:rPr>
              <a:t>TOÀN QUỐC</a:t>
            </a:r>
            <a:endParaRPr lang="en-US" sz="3040" dirty="0">
              <a:latin typeface="Times New Roman" panose="02020603050405020304" pitchFamily="18" charset="0"/>
              <a:cs typeface="Times New Roman" panose="02020603050405020304" pitchFamily="18" charset="0"/>
            </a:endParaRPr>
          </a:p>
        </p:txBody>
      </p:sp>
      <p:sp>
        <p:nvSpPr>
          <p:cNvPr id="7" name="Shape 5"/>
          <p:cNvSpPr/>
          <p:nvPr/>
        </p:nvSpPr>
        <p:spPr>
          <a:xfrm>
            <a:off x="594360" y="4392935"/>
            <a:ext cx="2688336" cy="0"/>
          </a:xfrm>
          <a:prstGeom prst="line">
            <a:avLst/>
          </a:prstGeom>
          <a:noFill/>
          <a:ln w="17780">
            <a:solidFill>
              <a:srgbClr val="54728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8" name="Text 6"/>
          <p:cNvSpPr/>
          <p:nvPr/>
        </p:nvSpPr>
        <p:spPr>
          <a:xfrm>
            <a:off x="868680" y="4910328"/>
            <a:ext cx="2697480" cy="822960"/>
          </a:xfrm>
          <a:prstGeom prst="rect">
            <a:avLst/>
          </a:prstGeom>
          <a:noFill/>
          <a:ln/>
        </p:spPr>
        <p:txBody>
          <a:bodyPr wrap="square" lIns="0" tIns="0" rIns="0" bIns="0" rtlCol="0" anchor="ctr">
            <a:noAutofit/>
          </a:bodyPr>
          <a:lstStyle/>
          <a:p>
            <a:pPr marL="0" indent="0">
              <a:buNone/>
            </a:pPr>
            <a:r>
              <a:rPr lang="en-US" sz="2400" b="1" dirty="0">
                <a:solidFill>
                  <a:srgbClr val="DFEBF1"/>
                </a:solidFill>
                <a:latin typeface="Times New Roman" panose="02020603050405020304" pitchFamily="18" charset="0"/>
                <a:ea typeface="Arial" pitchFamily="34" charset="-122"/>
                <a:cs typeface="Times New Roman" panose="02020603050405020304" pitchFamily="18" charset="0"/>
              </a:rPr>
              <a:t>Kết luận 107-KL/TW</a:t>
            </a:r>
            <a:endParaRPr lang="en-US" sz="2400" dirty="0">
              <a:latin typeface="Times New Roman" panose="02020603050405020304" pitchFamily="18" charset="0"/>
              <a:cs typeface="Times New Roman" panose="02020603050405020304" pitchFamily="18" charset="0"/>
            </a:endParaRPr>
          </a:p>
          <a:p>
            <a:pPr marL="0" indent="0">
              <a:buNone/>
            </a:pPr>
            <a:r>
              <a:rPr lang="en-US" sz="2400" b="1" dirty="0">
                <a:solidFill>
                  <a:srgbClr val="DFEBF1"/>
                </a:solidFill>
                <a:latin typeface="Times New Roman" panose="02020603050405020304" pitchFamily="18" charset="0"/>
                <a:ea typeface="Arial" pitchFamily="34" charset="-122"/>
                <a:cs typeface="Times New Roman" panose="02020603050405020304" pitchFamily="18" charset="0"/>
              </a:rPr>
              <a:t>Hướng dẫn 07-HD/BTCTW</a:t>
            </a:r>
            <a:endParaRPr lang="en-US" sz="2400" dirty="0">
              <a:latin typeface="Times New Roman" panose="02020603050405020304" pitchFamily="18" charset="0"/>
              <a:cs typeface="Times New Roman" panose="02020603050405020304" pitchFamily="18" charset="0"/>
            </a:endParaRPr>
          </a:p>
        </p:txBody>
      </p:sp>
      <p:sp>
        <p:nvSpPr>
          <p:cNvPr id="9" name="Text 7"/>
          <p:cNvSpPr/>
          <p:nvPr/>
        </p:nvSpPr>
        <p:spPr>
          <a:xfrm>
            <a:off x="868680" y="6135624"/>
            <a:ext cx="2743200" cy="256032"/>
          </a:xfrm>
          <a:prstGeom prst="rect">
            <a:avLst/>
          </a:prstGeom>
          <a:noFill/>
          <a:ln/>
        </p:spPr>
        <p:txBody>
          <a:bodyPr wrap="square" lIns="0" tIns="0" rIns="0" bIns="0" rtlCol="0" anchor="ctr">
            <a:noAutofit/>
          </a:bodyPr>
          <a:lstStyle/>
          <a:p>
            <a:pPr marL="0" indent="0">
              <a:buNone/>
            </a:pPr>
            <a:r>
              <a:rPr lang="en-US" dirty="0">
                <a:solidFill>
                  <a:srgbClr val="AFCBDC"/>
                </a:solidFill>
                <a:latin typeface="Times New Roman" panose="02020603050405020304" pitchFamily="18" charset="0"/>
                <a:ea typeface="Arial" pitchFamily="34" charset="-122"/>
                <a:cs typeface="Times New Roman" panose="02020603050405020304" pitchFamily="18" charset="0"/>
              </a:rPr>
              <a:t>Ngày 22 tháng 10 năm 2026</a:t>
            </a:r>
            <a:endParaRPr lang="en-US" dirty="0">
              <a:latin typeface="Times New Roman" panose="02020603050405020304" pitchFamily="18" charset="0"/>
              <a:cs typeface="Times New Roman" panose="02020603050405020304" pitchFamily="18" charset="0"/>
            </a:endParaRPr>
          </a:p>
        </p:txBody>
      </p:sp>
      <p:sp>
        <p:nvSpPr>
          <p:cNvPr id="10" name="Text 8"/>
          <p:cNvSpPr/>
          <p:nvPr/>
        </p:nvSpPr>
        <p:spPr>
          <a:xfrm>
            <a:off x="4270248" y="603504"/>
            <a:ext cx="7406640" cy="402336"/>
          </a:xfrm>
          <a:prstGeom prst="rect">
            <a:avLst/>
          </a:prstGeom>
          <a:noFill/>
          <a:ln/>
        </p:spPr>
        <p:txBody>
          <a:bodyPr wrap="square" lIns="0" tIns="0" rIns="0" bIns="0" rtlCol="0" anchor="ctr">
            <a:noAutofit/>
          </a:bodyPr>
          <a:lstStyle/>
          <a:p>
            <a:pPr marL="0" indent="0">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TỪ CHỈ ĐẠO ĐẾN TỔ CHỨC THỰC HIỆN</a:t>
            </a:r>
            <a:endParaRPr lang="en-US" sz="2800" dirty="0">
              <a:latin typeface="Times New Roman" panose="02020603050405020304" pitchFamily="18" charset="0"/>
              <a:cs typeface="Times New Roman" panose="02020603050405020304" pitchFamily="18" charset="0"/>
            </a:endParaRPr>
          </a:p>
        </p:txBody>
      </p:sp>
      <p:sp>
        <p:nvSpPr>
          <p:cNvPr id="11" name="Text 9"/>
          <p:cNvSpPr/>
          <p:nvPr/>
        </p:nvSpPr>
        <p:spPr>
          <a:xfrm>
            <a:off x="4288536" y="1207008"/>
            <a:ext cx="6400800" cy="283464"/>
          </a:xfrm>
          <a:prstGeom prst="rect">
            <a:avLst/>
          </a:prstGeom>
          <a:noFill/>
          <a:ln/>
        </p:spPr>
        <p:txBody>
          <a:bodyPr wrap="square" lIns="0" tIns="0" rIns="0" bIns="0" rtlCol="0" anchor="ctr">
            <a:noAutofit/>
          </a:bodyPr>
          <a:lstStyle/>
          <a:p>
            <a:pPr marL="0" indent="0">
              <a:buNone/>
            </a:pPr>
            <a:r>
              <a:rPr lang="en-US" sz="2000" b="1" dirty="0">
                <a:solidFill>
                  <a:srgbClr val="2A6284"/>
                </a:solidFill>
                <a:latin typeface="Times New Roman" panose="02020603050405020304" pitchFamily="18" charset="0"/>
                <a:ea typeface="Arial" pitchFamily="34" charset="-122"/>
                <a:cs typeface="Times New Roman" panose="02020603050405020304" pitchFamily="18" charset="0"/>
              </a:rPr>
              <a:t>Các mốc triển khai</a:t>
            </a:r>
            <a:endParaRPr lang="en-US" sz="2000" dirty="0">
              <a:latin typeface="Times New Roman" panose="02020603050405020304" pitchFamily="18" charset="0"/>
              <a:cs typeface="Times New Roman" panose="02020603050405020304" pitchFamily="18" charset="0"/>
            </a:endParaRPr>
          </a:p>
        </p:txBody>
      </p:sp>
      <p:sp>
        <p:nvSpPr>
          <p:cNvPr id="12" name="Shape 10"/>
          <p:cNvSpPr/>
          <p:nvPr/>
        </p:nvSpPr>
        <p:spPr>
          <a:xfrm>
            <a:off x="4306824" y="1645920"/>
            <a:ext cx="7278624" cy="594360"/>
          </a:xfrm>
          <a:prstGeom prst="roundRect">
            <a:avLst>
              <a:gd name="adj" fmla="val 13846"/>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Shape 11"/>
          <p:cNvSpPr/>
          <p:nvPr/>
        </p:nvSpPr>
        <p:spPr>
          <a:xfrm>
            <a:off x="4453128" y="1755648"/>
            <a:ext cx="1152144" cy="384048"/>
          </a:xfrm>
          <a:prstGeom prst="roundRect">
            <a:avLst>
              <a:gd name="adj" fmla="val 19048"/>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4" name="Text 12"/>
          <p:cNvSpPr/>
          <p:nvPr/>
        </p:nvSpPr>
        <p:spPr>
          <a:xfrm>
            <a:off x="4517136" y="1792224"/>
            <a:ext cx="1014984" cy="31089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09/10/26</a:t>
            </a:r>
            <a:endParaRPr lang="en-US" sz="2000" dirty="0">
              <a:latin typeface="Times New Roman" panose="02020603050405020304" pitchFamily="18" charset="0"/>
              <a:cs typeface="Times New Roman" panose="02020603050405020304" pitchFamily="18" charset="0"/>
            </a:endParaRPr>
          </a:p>
        </p:txBody>
      </p:sp>
      <p:sp>
        <p:nvSpPr>
          <p:cNvPr id="15" name="Text 13"/>
          <p:cNvSpPr/>
          <p:nvPr/>
        </p:nvSpPr>
        <p:spPr>
          <a:xfrm>
            <a:off x="5815584" y="1746504"/>
            <a:ext cx="5504688" cy="393192"/>
          </a:xfrm>
          <a:prstGeom prst="rect">
            <a:avLst/>
          </a:prstGeom>
          <a:noFill/>
          <a:ln/>
        </p:spPr>
        <p:txBody>
          <a:bodyPr wrap="square" lIns="0" tIns="0" rIns="0" bIns="0" rtlCol="0" anchor="ctr">
            <a:normAutofit/>
          </a:bodyPr>
          <a:lstStyle/>
          <a:p>
            <a:pPr marL="0" indent="0">
              <a:buNone/>
            </a:pPr>
            <a:r>
              <a:rPr lang="en-US" sz="2000" dirty="0">
                <a:solidFill>
                  <a:srgbClr val="163854"/>
                </a:solidFill>
                <a:latin typeface="Times New Roman" panose="02020603050405020304" pitchFamily="18" charset="0"/>
                <a:ea typeface="Arial" pitchFamily="34" charset="-122"/>
                <a:cs typeface="Times New Roman" panose="02020603050405020304" pitchFamily="18" charset="0"/>
              </a:rPr>
              <a:t>Bộ Chính trị họp, cho ý kiến</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4306824" y="2423160"/>
            <a:ext cx="7278624" cy="594360"/>
          </a:xfrm>
          <a:prstGeom prst="roundRect">
            <a:avLst>
              <a:gd name="adj" fmla="val 13846"/>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Shape 15"/>
          <p:cNvSpPr/>
          <p:nvPr/>
        </p:nvSpPr>
        <p:spPr>
          <a:xfrm>
            <a:off x="4453128" y="2532888"/>
            <a:ext cx="1152144" cy="384048"/>
          </a:xfrm>
          <a:prstGeom prst="roundRect">
            <a:avLst>
              <a:gd name="adj" fmla="val 19048"/>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8" name="Text 16"/>
          <p:cNvSpPr/>
          <p:nvPr/>
        </p:nvSpPr>
        <p:spPr>
          <a:xfrm>
            <a:off x="4517136" y="2569464"/>
            <a:ext cx="1014984" cy="31089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12/10/26</a:t>
            </a:r>
            <a:endParaRPr lang="en-US" sz="2000" dirty="0">
              <a:latin typeface="Times New Roman" panose="02020603050405020304" pitchFamily="18" charset="0"/>
              <a:cs typeface="Times New Roman" panose="02020603050405020304" pitchFamily="18" charset="0"/>
            </a:endParaRPr>
          </a:p>
        </p:txBody>
      </p:sp>
      <p:sp>
        <p:nvSpPr>
          <p:cNvPr id="19" name="Text 17"/>
          <p:cNvSpPr/>
          <p:nvPr/>
        </p:nvSpPr>
        <p:spPr>
          <a:xfrm>
            <a:off x="5815584" y="2523744"/>
            <a:ext cx="5504688" cy="393192"/>
          </a:xfrm>
          <a:prstGeom prst="rect">
            <a:avLst/>
          </a:prstGeom>
          <a:noFill/>
          <a:ln/>
        </p:spPr>
        <p:txBody>
          <a:bodyPr wrap="square" lIns="0" tIns="0" rIns="0" bIns="0" rtlCol="0" anchor="ctr">
            <a:noAutofit/>
          </a:bodyPr>
          <a:lstStyle/>
          <a:p>
            <a:pPr marL="0" indent="0">
              <a:buNone/>
            </a:pPr>
            <a:r>
              <a:rPr lang="en-US" sz="2000" dirty="0">
                <a:solidFill>
                  <a:srgbClr val="163854"/>
                </a:solidFill>
                <a:latin typeface="Times New Roman" panose="02020603050405020304" pitchFamily="18" charset="0"/>
                <a:ea typeface="Arial" pitchFamily="34" charset="-122"/>
                <a:cs typeface="Times New Roman" panose="02020603050405020304" pitchFamily="18" charset="0"/>
              </a:rPr>
              <a:t>Ban Tổ chức Trung ương bàn biện pháp triển khai</a:t>
            </a:r>
            <a:endParaRPr lang="en-US" sz="2000" dirty="0">
              <a:latin typeface="Times New Roman" panose="02020603050405020304" pitchFamily="18" charset="0"/>
              <a:cs typeface="Times New Roman" panose="02020603050405020304" pitchFamily="18" charset="0"/>
            </a:endParaRPr>
          </a:p>
        </p:txBody>
      </p:sp>
      <p:sp>
        <p:nvSpPr>
          <p:cNvPr id="20" name="Shape 18"/>
          <p:cNvSpPr/>
          <p:nvPr/>
        </p:nvSpPr>
        <p:spPr>
          <a:xfrm>
            <a:off x="4306824" y="3200400"/>
            <a:ext cx="7278624" cy="594360"/>
          </a:xfrm>
          <a:prstGeom prst="roundRect">
            <a:avLst>
              <a:gd name="adj" fmla="val 13846"/>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1" name="Shape 19"/>
          <p:cNvSpPr/>
          <p:nvPr/>
        </p:nvSpPr>
        <p:spPr>
          <a:xfrm>
            <a:off x="4453128" y="3310128"/>
            <a:ext cx="1152144" cy="384048"/>
          </a:xfrm>
          <a:prstGeom prst="roundRect">
            <a:avLst>
              <a:gd name="adj" fmla="val 19048"/>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Text 20"/>
          <p:cNvSpPr/>
          <p:nvPr/>
        </p:nvSpPr>
        <p:spPr>
          <a:xfrm>
            <a:off x="4517136" y="3346704"/>
            <a:ext cx="1014984" cy="31089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17/10/26</a:t>
            </a:r>
            <a:endParaRPr lang="en-US" sz="2000" dirty="0">
              <a:latin typeface="Times New Roman" panose="02020603050405020304" pitchFamily="18" charset="0"/>
              <a:cs typeface="Times New Roman" panose="02020603050405020304" pitchFamily="18" charset="0"/>
            </a:endParaRPr>
          </a:p>
        </p:txBody>
      </p:sp>
      <p:sp>
        <p:nvSpPr>
          <p:cNvPr id="23" name="Text 21"/>
          <p:cNvSpPr/>
          <p:nvPr/>
        </p:nvSpPr>
        <p:spPr>
          <a:xfrm>
            <a:off x="5815584" y="3300984"/>
            <a:ext cx="5504688" cy="393192"/>
          </a:xfrm>
          <a:prstGeom prst="rect">
            <a:avLst/>
          </a:prstGeom>
          <a:noFill/>
          <a:ln/>
        </p:spPr>
        <p:txBody>
          <a:bodyPr wrap="square" lIns="0" tIns="0" rIns="0" bIns="0" rtlCol="0" anchor="ctr">
            <a:noAutofit/>
          </a:bodyPr>
          <a:lstStyle/>
          <a:p>
            <a:pPr marL="0" indent="0">
              <a:buNone/>
            </a:pPr>
            <a:r>
              <a:rPr lang="en-US" sz="2000" dirty="0" err="1">
                <a:solidFill>
                  <a:srgbClr val="163854"/>
                </a:solidFill>
                <a:latin typeface="Times New Roman" panose="02020603050405020304" pitchFamily="18" charset="0"/>
                <a:ea typeface="Arial" pitchFamily="34" charset="-122"/>
                <a:cs typeface="Times New Roman" panose="02020603050405020304" pitchFamily="18" charset="0"/>
              </a:rPr>
              <a:t>Bộ</a:t>
            </a:r>
            <a:r>
              <a:rPr lang="en-US" sz="2000"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163854"/>
                </a:solidFill>
                <a:latin typeface="Times New Roman" panose="02020603050405020304" pitchFamily="18" charset="0"/>
                <a:ea typeface="Arial" pitchFamily="34" charset="-122"/>
                <a:cs typeface="Times New Roman" panose="02020603050405020304" pitchFamily="18" charset="0"/>
              </a:rPr>
              <a:t>Chính</a:t>
            </a:r>
            <a:r>
              <a:rPr lang="en-US" sz="2000" dirty="0">
                <a:solidFill>
                  <a:srgbClr val="163854"/>
                </a:solidFill>
                <a:latin typeface="Times New Roman" panose="02020603050405020304" pitchFamily="18" charset="0"/>
                <a:ea typeface="Arial" pitchFamily="34" charset="-122"/>
                <a:cs typeface="Times New Roman" panose="02020603050405020304" pitchFamily="18" charset="0"/>
              </a:rPr>
              <a:t> </a:t>
            </a:r>
            <a:r>
              <a:rPr lang="en-US" sz="2000" dirty="0" err="1">
                <a:solidFill>
                  <a:srgbClr val="163854"/>
                </a:solidFill>
                <a:latin typeface="Times New Roman" panose="02020603050405020304" pitchFamily="18" charset="0"/>
                <a:ea typeface="Arial" pitchFamily="34" charset="-122"/>
                <a:cs typeface="Times New Roman" panose="02020603050405020304" pitchFamily="18" charset="0"/>
              </a:rPr>
              <a:t>trị</a:t>
            </a:r>
            <a:r>
              <a:rPr lang="en-US" sz="2000" dirty="0">
                <a:solidFill>
                  <a:srgbClr val="163854"/>
                </a:solidFill>
                <a:latin typeface="Times New Roman" panose="02020603050405020304" pitchFamily="18" charset="0"/>
                <a:ea typeface="Arial" pitchFamily="34" charset="-122"/>
                <a:cs typeface="Times New Roman" panose="02020603050405020304" pitchFamily="18" charset="0"/>
              </a:rPr>
              <a:t> ban hành Kết luận số 107-KL/TW</a:t>
            </a:r>
            <a:endParaRPr lang="en-US" sz="2000" dirty="0">
              <a:latin typeface="Times New Roman" panose="02020603050405020304" pitchFamily="18" charset="0"/>
              <a:cs typeface="Times New Roman" panose="02020603050405020304" pitchFamily="18" charset="0"/>
            </a:endParaRPr>
          </a:p>
        </p:txBody>
      </p:sp>
      <p:sp>
        <p:nvSpPr>
          <p:cNvPr id="24" name="Shape 22"/>
          <p:cNvSpPr/>
          <p:nvPr/>
        </p:nvSpPr>
        <p:spPr>
          <a:xfrm>
            <a:off x="4306824" y="3977640"/>
            <a:ext cx="7278624" cy="594360"/>
          </a:xfrm>
          <a:prstGeom prst="roundRect">
            <a:avLst>
              <a:gd name="adj" fmla="val 13846"/>
            </a:avLst>
          </a:prstGeom>
          <a:solidFill>
            <a:srgbClr val="EAF1F6"/>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Shape 23"/>
          <p:cNvSpPr/>
          <p:nvPr/>
        </p:nvSpPr>
        <p:spPr>
          <a:xfrm>
            <a:off x="4453128" y="4087368"/>
            <a:ext cx="1152144" cy="384048"/>
          </a:xfrm>
          <a:prstGeom prst="roundRect">
            <a:avLst>
              <a:gd name="adj" fmla="val 19048"/>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6" name="Text 24"/>
          <p:cNvSpPr/>
          <p:nvPr/>
        </p:nvSpPr>
        <p:spPr>
          <a:xfrm>
            <a:off x="4517136" y="4123944"/>
            <a:ext cx="1014984" cy="310896"/>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22/10/26</a:t>
            </a:r>
            <a:endParaRPr lang="en-US" sz="2000" dirty="0">
              <a:latin typeface="Times New Roman" panose="02020603050405020304" pitchFamily="18" charset="0"/>
              <a:cs typeface="Times New Roman" panose="02020603050405020304" pitchFamily="18" charset="0"/>
            </a:endParaRPr>
          </a:p>
        </p:txBody>
      </p:sp>
      <p:sp>
        <p:nvSpPr>
          <p:cNvPr id="27" name="Text 25"/>
          <p:cNvSpPr/>
          <p:nvPr/>
        </p:nvSpPr>
        <p:spPr>
          <a:xfrm>
            <a:off x="5815584" y="4078224"/>
            <a:ext cx="5504688" cy="393192"/>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Hội nghị quán triệt, tập huấn toàn quốc</a:t>
            </a:r>
            <a:endParaRPr lang="en-US" sz="2000" dirty="0">
              <a:latin typeface="Times New Roman" panose="02020603050405020304" pitchFamily="18" charset="0"/>
              <a:cs typeface="Times New Roman" panose="02020603050405020304" pitchFamily="18" charset="0"/>
            </a:endParaRPr>
          </a:p>
        </p:txBody>
      </p:sp>
      <p:sp>
        <p:nvSpPr>
          <p:cNvPr id="28" name="Shape 26"/>
          <p:cNvSpPr/>
          <p:nvPr/>
        </p:nvSpPr>
        <p:spPr>
          <a:xfrm>
            <a:off x="4279392" y="5084064"/>
            <a:ext cx="7333488" cy="896112"/>
          </a:xfrm>
          <a:prstGeom prst="roundRect">
            <a:avLst>
              <a:gd name="adj" fmla="val 12245"/>
            </a:avLst>
          </a:prstGeom>
          <a:solidFill>
            <a:srgbClr val="FFF5E5"/>
          </a:solidFill>
          <a:ln w="8255">
            <a:solidFill>
              <a:srgbClr val="FFF5E5"/>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9" name="Text 27"/>
          <p:cNvSpPr/>
          <p:nvPr/>
        </p:nvSpPr>
        <p:spPr>
          <a:xfrm>
            <a:off x="4526280" y="5257800"/>
            <a:ext cx="6912864" cy="576072"/>
          </a:xfrm>
          <a:prstGeom prst="rect">
            <a:avLst/>
          </a:prstGeom>
          <a:noFill/>
          <a:ln/>
        </p:spPr>
        <p:txBody>
          <a:bodyPr wrap="square" lIns="0" tIns="0" rIns="0" bIns="0" rtlCol="0" anchor="ctr">
            <a:normAutofit fontScale="92500" lnSpcReduction="10000"/>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Ghi nhận tinh thần chủ động, trách nhiệm; chia sẻ áp lực của cán bộ cơ sở, nhất là cấp xã.</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2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2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rmAutofit/>
          </a:bodyPr>
          <a:lstStyle/>
          <a:p>
            <a:pPr marL="0" indent="0">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1.1. Hiểu đúng vị trí việc làm</a:t>
            </a:r>
            <a:endParaRPr lang="en-US" sz="28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7" name="Text 5"/>
          <p:cNvSpPr/>
          <p:nvPr/>
        </p:nvSpPr>
        <p:spPr>
          <a:xfrm>
            <a:off x="676656" y="1271015"/>
            <a:ext cx="10972800" cy="429769"/>
          </a:xfrm>
          <a:prstGeom prst="rect">
            <a:avLst/>
          </a:prstGeom>
          <a:noFill/>
          <a:ln/>
        </p:spPr>
        <p:txBody>
          <a:bodyPr wrap="square" lIns="0" tIns="0" rIns="0" bIns="0" rtlCol="0" anchor="ctr">
            <a:normAutofit/>
          </a:bodyPr>
          <a:lstStyle/>
          <a:p>
            <a:pPr marL="0" indent="0">
              <a:buNone/>
            </a:pPr>
            <a:r>
              <a:rPr lang="en-US" b="1" dirty="0">
                <a:solidFill>
                  <a:srgbClr val="617284"/>
                </a:solidFill>
                <a:latin typeface="Times New Roman" panose="02020603050405020304" pitchFamily="18" charset="0"/>
                <a:ea typeface="Arial" pitchFamily="34" charset="-122"/>
                <a:cs typeface="Times New Roman" panose="02020603050405020304" pitchFamily="18" charset="0"/>
              </a:rPr>
              <a:t>Căn cứ Luật Cán bộ, công chức số 80/2025/QH15 và Luật Viên chức số 129/2025/QH15</a:t>
            </a:r>
            <a:endParaRPr lang="en-US" b="1"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05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05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rmAutofit/>
          </a:bodyPr>
          <a:lstStyle/>
          <a:p>
            <a:pPr marL="0" indent="0" algn="r">
              <a:buNone/>
            </a:pPr>
            <a:r>
              <a:rPr lang="en-US" sz="1200" b="1" dirty="0">
                <a:solidFill>
                  <a:srgbClr val="2A6284"/>
                </a:solidFill>
                <a:latin typeface="Times New Roman" panose="02020603050405020304" pitchFamily="18" charset="0"/>
                <a:ea typeface="Arial" pitchFamily="34" charset="-122"/>
                <a:cs typeface="Times New Roman" panose="02020603050405020304" pitchFamily="18" charset="0"/>
              </a:rPr>
              <a:t>02</a:t>
            </a:r>
            <a:endParaRPr lang="en-US" sz="1200" dirty="0">
              <a:latin typeface="Times New Roman" panose="02020603050405020304" pitchFamily="18" charset="0"/>
              <a:cs typeface="Times New Roman" panose="02020603050405020304" pitchFamily="18" charset="0"/>
            </a:endParaRPr>
          </a:p>
        </p:txBody>
      </p:sp>
      <p:sp>
        <p:nvSpPr>
          <p:cNvPr id="11" name="Shape 9"/>
          <p:cNvSpPr/>
          <p:nvPr/>
        </p:nvSpPr>
        <p:spPr>
          <a:xfrm>
            <a:off x="713232" y="1746504"/>
            <a:ext cx="10762488" cy="585216"/>
          </a:xfrm>
          <a:prstGeom prst="roundRect">
            <a:avLst>
              <a:gd name="adj" fmla="val 14063"/>
            </a:avLst>
          </a:prstGeom>
          <a:solidFill>
            <a:srgbClr val="12324B"/>
          </a:solidFill>
          <a:ln w="8255">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2" name="Text 10"/>
          <p:cNvSpPr/>
          <p:nvPr/>
        </p:nvSpPr>
        <p:spPr>
          <a:xfrm>
            <a:off x="905256" y="1874520"/>
            <a:ext cx="10314432" cy="329184"/>
          </a:xfrm>
          <a:prstGeom prst="rect">
            <a:avLst/>
          </a:prstGeom>
          <a:noFill/>
          <a:ln/>
        </p:spPr>
        <p:txBody>
          <a:bodyPr wrap="square" lIns="0" tIns="0" rIns="0" bIns="0" rtlCol="0" anchor="ctr">
            <a:noAutofit/>
          </a:bodyPr>
          <a:lstStyle/>
          <a:p>
            <a:pPr marL="0" indent="0" algn="ctr">
              <a:buNone/>
            </a:pP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VỊ TRÍ VIỆC LÀM TRẢ LỜI 04 CÂU HỎI CỐT LÕI</a:t>
            </a:r>
            <a:endParaRPr lang="en-US" sz="2400" dirty="0">
              <a:latin typeface="Times New Roman" panose="02020603050405020304" pitchFamily="18" charset="0"/>
              <a:cs typeface="Times New Roman" panose="02020603050405020304" pitchFamily="18" charset="0"/>
            </a:endParaRPr>
          </a:p>
        </p:txBody>
      </p:sp>
      <p:sp>
        <p:nvSpPr>
          <p:cNvPr id="13" name="Shape 11"/>
          <p:cNvSpPr/>
          <p:nvPr/>
        </p:nvSpPr>
        <p:spPr>
          <a:xfrm>
            <a:off x="713232" y="2651760"/>
            <a:ext cx="2468880" cy="1664208"/>
          </a:xfrm>
          <a:prstGeom prst="roundRect">
            <a:avLst>
              <a:gd name="adj" fmla="val 4945"/>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4" name="Shape 12"/>
          <p:cNvSpPr/>
          <p:nvPr/>
        </p:nvSpPr>
        <p:spPr>
          <a:xfrm>
            <a:off x="868680" y="2834640"/>
            <a:ext cx="493776" cy="292608"/>
          </a:xfrm>
          <a:prstGeom prst="roundRect">
            <a:avLst>
              <a:gd name="adj" fmla="val 31250"/>
            </a:avLst>
          </a:prstGeom>
          <a:solidFill>
            <a:srgbClr val="1D7676"/>
          </a:solidFill>
          <a:ln w="8255">
            <a:solidFill>
              <a:srgbClr val="1D7676"/>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15" name="Text 13"/>
          <p:cNvSpPr/>
          <p:nvPr/>
        </p:nvSpPr>
        <p:spPr>
          <a:xfrm>
            <a:off x="905256" y="2852928"/>
            <a:ext cx="420624" cy="256032"/>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2000" dirty="0">
              <a:latin typeface="Times New Roman" panose="02020603050405020304" pitchFamily="18" charset="0"/>
              <a:cs typeface="Times New Roman" panose="02020603050405020304" pitchFamily="18" charset="0"/>
            </a:endParaRPr>
          </a:p>
        </p:txBody>
      </p:sp>
      <p:sp>
        <p:nvSpPr>
          <p:cNvPr id="16" name="Text 14"/>
          <p:cNvSpPr/>
          <p:nvPr/>
        </p:nvSpPr>
        <p:spPr>
          <a:xfrm>
            <a:off x="859536" y="3291840"/>
            <a:ext cx="2194560" cy="420624"/>
          </a:xfrm>
          <a:prstGeom prst="rect">
            <a:avLst/>
          </a:prstGeom>
          <a:noFill/>
          <a:ln/>
        </p:spPr>
        <p:txBody>
          <a:bodyPr wrap="square" lIns="0" tIns="0" rIns="0" bIns="0" rtlCol="0" anchor="ctr">
            <a:normAutofit/>
          </a:bodyPr>
          <a:lstStyle/>
          <a:p>
            <a:pPr marL="0" indent="0" algn="ctr">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LÀM VIỆC GÌ?</a:t>
            </a:r>
            <a:endParaRPr lang="en-US" sz="2400" dirty="0">
              <a:latin typeface="Times New Roman" panose="02020603050405020304" pitchFamily="18" charset="0"/>
              <a:cs typeface="Times New Roman" panose="02020603050405020304" pitchFamily="18" charset="0"/>
            </a:endParaRPr>
          </a:p>
        </p:txBody>
      </p:sp>
      <p:sp>
        <p:nvSpPr>
          <p:cNvPr id="17" name="Text 15"/>
          <p:cNvSpPr/>
          <p:nvPr/>
        </p:nvSpPr>
        <p:spPr>
          <a:xfrm>
            <a:off x="868680" y="3813048"/>
            <a:ext cx="2157984" cy="292608"/>
          </a:xfrm>
          <a:prstGeom prst="rect">
            <a:avLst/>
          </a:prstGeom>
          <a:noFill/>
          <a:ln/>
        </p:spPr>
        <p:txBody>
          <a:bodyPr wrap="square" lIns="0" tIns="0" rIns="0" bIns="0" rtlCol="0" anchor="ctr">
            <a:noAutofit/>
          </a:bodyPr>
          <a:lstStyle/>
          <a:p>
            <a:pPr marL="0" indent="0" algn="ctr">
              <a:buNone/>
            </a:pPr>
            <a:r>
              <a:rPr lang="en-US" dirty="0">
                <a:solidFill>
                  <a:srgbClr val="617284"/>
                </a:solidFill>
                <a:latin typeface="Times New Roman" panose="02020603050405020304" pitchFamily="18" charset="0"/>
                <a:ea typeface="Arial" pitchFamily="34" charset="-122"/>
                <a:cs typeface="Times New Roman" panose="02020603050405020304" pitchFamily="18" charset="0"/>
              </a:rPr>
              <a:t>Nhiệm vụ, phạm vi công việc</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3438144" y="2651760"/>
            <a:ext cx="2468880" cy="1664208"/>
          </a:xfrm>
          <a:prstGeom prst="roundRect">
            <a:avLst>
              <a:gd name="adj" fmla="val 4945"/>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9" name="Shape 17"/>
          <p:cNvSpPr/>
          <p:nvPr/>
        </p:nvSpPr>
        <p:spPr>
          <a:xfrm>
            <a:off x="3593592" y="2834640"/>
            <a:ext cx="493776" cy="292608"/>
          </a:xfrm>
          <a:prstGeom prst="roundRect">
            <a:avLst>
              <a:gd name="adj" fmla="val 31250"/>
            </a:avLst>
          </a:prstGeom>
          <a:solidFill>
            <a:srgbClr val="1D7676"/>
          </a:solidFill>
          <a:ln w="8255">
            <a:solidFill>
              <a:srgbClr val="1D7676"/>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0" name="Text 18"/>
          <p:cNvSpPr/>
          <p:nvPr/>
        </p:nvSpPr>
        <p:spPr>
          <a:xfrm>
            <a:off x="3630168" y="2852928"/>
            <a:ext cx="420624" cy="256032"/>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2000" dirty="0">
              <a:latin typeface="Times New Roman" panose="02020603050405020304" pitchFamily="18" charset="0"/>
              <a:cs typeface="Times New Roman" panose="02020603050405020304" pitchFamily="18" charset="0"/>
            </a:endParaRPr>
          </a:p>
        </p:txBody>
      </p:sp>
      <p:sp>
        <p:nvSpPr>
          <p:cNvPr id="21" name="Text 19"/>
          <p:cNvSpPr/>
          <p:nvPr/>
        </p:nvSpPr>
        <p:spPr>
          <a:xfrm>
            <a:off x="3584448" y="3291840"/>
            <a:ext cx="2194560" cy="420624"/>
          </a:xfrm>
          <a:prstGeom prst="rect">
            <a:avLst/>
          </a:prstGeom>
          <a:noFill/>
          <a:ln/>
        </p:spPr>
        <p:txBody>
          <a:bodyPr wrap="square" lIns="0" tIns="0" rIns="0" bIns="0" rtlCol="0" anchor="ctr">
            <a:no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SẢN PHẨM GÌ?</a:t>
            </a:r>
            <a:endParaRPr lang="en-US" sz="2000" dirty="0">
              <a:latin typeface="Times New Roman" panose="02020603050405020304" pitchFamily="18" charset="0"/>
              <a:cs typeface="Times New Roman" panose="02020603050405020304" pitchFamily="18" charset="0"/>
            </a:endParaRPr>
          </a:p>
        </p:txBody>
      </p:sp>
      <p:sp>
        <p:nvSpPr>
          <p:cNvPr id="22" name="Text 20"/>
          <p:cNvSpPr/>
          <p:nvPr/>
        </p:nvSpPr>
        <p:spPr>
          <a:xfrm>
            <a:off x="3593592" y="3813048"/>
            <a:ext cx="2157984" cy="292608"/>
          </a:xfrm>
          <a:prstGeom prst="rect">
            <a:avLst/>
          </a:prstGeom>
          <a:noFill/>
          <a:ln/>
        </p:spPr>
        <p:txBody>
          <a:bodyPr wrap="square" lIns="0" tIns="0" rIns="0" bIns="0" rtlCol="0" anchor="ctr">
            <a:noAutofit/>
          </a:bodyPr>
          <a:lstStyle/>
          <a:p>
            <a:pPr marL="0" indent="0" algn="ctr">
              <a:buNone/>
            </a:pPr>
            <a:r>
              <a:rPr lang="en-US" dirty="0">
                <a:solidFill>
                  <a:srgbClr val="617284"/>
                </a:solidFill>
                <a:latin typeface="Times New Roman" panose="02020603050405020304" pitchFamily="18" charset="0"/>
                <a:ea typeface="Arial" pitchFamily="34" charset="-122"/>
                <a:cs typeface="Times New Roman" panose="02020603050405020304" pitchFamily="18" charset="0"/>
              </a:rPr>
              <a:t>Kết quả, chất lượng, hiệu quả</a:t>
            </a:r>
            <a:endParaRPr lang="en-US" dirty="0">
              <a:latin typeface="Times New Roman" panose="02020603050405020304" pitchFamily="18" charset="0"/>
              <a:cs typeface="Times New Roman" panose="02020603050405020304" pitchFamily="18" charset="0"/>
            </a:endParaRPr>
          </a:p>
        </p:txBody>
      </p:sp>
      <p:sp>
        <p:nvSpPr>
          <p:cNvPr id="23" name="Shape 21"/>
          <p:cNvSpPr/>
          <p:nvPr/>
        </p:nvSpPr>
        <p:spPr>
          <a:xfrm>
            <a:off x="6163056" y="2651760"/>
            <a:ext cx="2468880" cy="1664208"/>
          </a:xfrm>
          <a:prstGeom prst="roundRect">
            <a:avLst>
              <a:gd name="adj" fmla="val 4945"/>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4" name="Shape 22"/>
          <p:cNvSpPr/>
          <p:nvPr/>
        </p:nvSpPr>
        <p:spPr>
          <a:xfrm>
            <a:off x="6318504" y="2834640"/>
            <a:ext cx="493776" cy="292608"/>
          </a:xfrm>
          <a:prstGeom prst="roundRect">
            <a:avLst>
              <a:gd name="adj" fmla="val 31250"/>
            </a:avLst>
          </a:prstGeom>
          <a:solidFill>
            <a:srgbClr val="1D7676"/>
          </a:solidFill>
          <a:ln w="8255">
            <a:solidFill>
              <a:srgbClr val="1D7676"/>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25" name="Text 23"/>
          <p:cNvSpPr/>
          <p:nvPr/>
        </p:nvSpPr>
        <p:spPr>
          <a:xfrm>
            <a:off x="6355080" y="2852928"/>
            <a:ext cx="420624" cy="256032"/>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2000" dirty="0">
              <a:latin typeface="Times New Roman" panose="02020603050405020304" pitchFamily="18" charset="0"/>
              <a:cs typeface="Times New Roman" panose="02020603050405020304" pitchFamily="18" charset="0"/>
            </a:endParaRPr>
          </a:p>
        </p:txBody>
      </p:sp>
      <p:sp>
        <p:nvSpPr>
          <p:cNvPr id="26" name="Text 24"/>
          <p:cNvSpPr/>
          <p:nvPr/>
        </p:nvSpPr>
        <p:spPr>
          <a:xfrm>
            <a:off x="6309360" y="3291840"/>
            <a:ext cx="2194560" cy="420624"/>
          </a:xfrm>
          <a:prstGeom prst="rect">
            <a:avLst/>
          </a:prstGeom>
          <a:noFill/>
          <a:ln/>
        </p:spPr>
        <p:txBody>
          <a:bodyPr wrap="square" lIns="0" tIns="0" rIns="0" bIns="0" rtlCol="0" anchor="ctr">
            <a:no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AI CHỊU TRÁCH NHIỆM?</a:t>
            </a:r>
            <a:endParaRPr lang="en-US" sz="2000" dirty="0">
              <a:latin typeface="Times New Roman" panose="02020603050405020304" pitchFamily="18" charset="0"/>
              <a:cs typeface="Times New Roman" panose="02020603050405020304" pitchFamily="18" charset="0"/>
            </a:endParaRPr>
          </a:p>
        </p:txBody>
      </p:sp>
      <p:sp>
        <p:nvSpPr>
          <p:cNvPr id="27" name="Text 25"/>
          <p:cNvSpPr/>
          <p:nvPr/>
        </p:nvSpPr>
        <p:spPr>
          <a:xfrm>
            <a:off x="6318504" y="3813048"/>
            <a:ext cx="2157984" cy="292608"/>
          </a:xfrm>
          <a:prstGeom prst="rect">
            <a:avLst/>
          </a:prstGeom>
          <a:noFill/>
          <a:ln/>
        </p:spPr>
        <p:txBody>
          <a:bodyPr wrap="square" lIns="0" tIns="0" rIns="0" bIns="0" rtlCol="0" anchor="ctr">
            <a:normAutofit/>
          </a:bodyPr>
          <a:lstStyle/>
          <a:p>
            <a:pPr marL="0" indent="0" algn="ctr">
              <a:buNone/>
            </a:pPr>
            <a:r>
              <a:rPr lang="en-US" dirty="0">
                <a:solidFill>
                  <a:srgbClr val="617284"/>
                </a:solidFill>
                <a:latin typeface="Times New Roman" panose="02020603050405020304" pitchFamily="18" charset="0"/>
                <a:ea typeface="Arial" pitchFamily="34" charset="-122"/>
                <a:cs typeface="Times New Roman" panose="02020603050405020304" pitchFamily="18" charset="0"/>
              </a:rPr>
              <a:t>Thẩm quyền, phối hợp</a:t>
            </a:r>
            <a:endParaRPr lang="en-US" dirty="0">
              <a:latin typeface="Times New Roman" panose="02020603050405020304" pitchFamily="18" charset="0"/>
              <a:cs typeface="Times New Roman" panose="02020603050405020304" pitchFamily="18" charset="0"/>
            </a:endParaRPr>
          </a:p>
        </p:txBody>
      </p:sp>
      <p:sp>
        <p:nvSpPr>
          <p:cNvPr id="28" name="Shape 26"/>
          <p:cNvSpPr/>
          <p:nvPr/>
        </p:nvSpPr>
        <p:spPr>
          <a:xfrm>
            <a:off x="8887968" y="2651760"/>
            <a:ext cx="2468880" cy="1664208"/>
          </a:xfrm>
          <a:prstGeom prst="roundRect">
            <a:avLst>
              <a:gd name="adj" fmla="val 4945"/>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9" name="Shape 27"/>
          <p:cNvSpPr/>
          <p:nvPr/>
        </p:nvSpPr>
        <p:spPr>
          <a:xfrm>
            <a:off x="9043416" y="2834640"/>
            <a:ext cx="493776" cy="292608"/>
          </a:xfrm>
          <a:prstGeom prst="roundRect">
            <a:avLst>
              <a:gd name="adj" fmla="val 31250"/>
            </a:avLst>
          </a:prstGeom>
          <a:solidFill>
            <a:srgbClr val="1D7676"/>
          </a:solidFill>
          <a:ln w="8255">
            <a:solidFill>
              <a:srgbClr val="1D7676"/>
            </a:solidFill>
            <a:prstDash val="solid"/>
          </a:ln>
        </p:spPr>
        <p:txBody>
          <a:bodyPr/>
          <a:lstStyle/>
          <a:p>
            <a:endParaRPr lang="en-US" sz="2800">
              <a:latin typeface="Times New Roman" panose="02020603050405020304" pitchFamily="18" charset="0"/>
              <a:cs typeface="Times New Roman" panose="02020603050405020304" pitchFamily="18" charset="0"/>
            </a:endParaRPr>
          </a:p>
        </p:txBody>
      </p:sp>
      <p:sp>
        <p:nvSpPr>
          <p:cNvPr id="30" name="Text 28"/>
          <p:cNvSpPr/>
          <p:nvPr/>
        </p:nvSpPr>
        <p:spPr>
          <a:xfrm>
            <a:off x="9079992" y="2852928"/>
            <a:ext cx="420624" cy="256032"/>
          </a:xfrm>
          <a:prstGeom prst="rect">
            <a:avLst/>
          </a:prstGeom>
          <a:noFill/>
          <a:ln/>
        </p:spPr>
        <p:txBody>
          <a:bodyPr wrap="square" lIns="0" tIns="0" rIns="0" bIns="0" rtlCol="0" anchor="ctr">
            <a:no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2000" dirty="0">
              <a:latin typeface="Times New Roman" panose="02020603050405020304" pitchFamily="18" charset="0"/>
              <a:cs typeface="Times New Roman" panose="02020603050405020304" pitchFamily="18" charset="0"/>
            </a:endParaRPr>
          </a:p>
        </p:txBody>
      </p:sp>
      <p:sp>
        <p:nvSpPr>
          <p:cNvPr id="31" name="Text 29"/>
          <p:cNvSpPr/>
          <p:nvPr/>
        </p:nvSpPr>
        <p:spPr>
          <a:xfrm>
            <a:off x="8970264" y="3223260"/>
            <a:ext cx="2194560" cy="420624"/>
          </a:xfrm>
          <a:prstGeom prst="rect">
            <a:avLst/>
          </a:prstGeom>
          <a:noFill/>
          <a:ln/>
        </p:spPr>
        <p:txBody>
          <a:bodyPr wrap="square" lIns="0" tIns="0" rIns="0" bIns="0" rtlCol="0" anchor="ctr">
            <a:no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CẦN NĂNG LỰC GÌ?</a:t>
            </a:r>
            <a:endParaRPr lang="en-US" sz="2000" dirty="0">
              <a:latin typeface="Times New Roman" panose="02020603050405020304" pitchFamily="18" charset="0"/>
              <a:cs typeface="Times New Roman" panose="02020603050405020304" pitchFamily="18" charset="0"/>
            </a:endParaRPr>
          </a:p>
        </p:txBody>
      </p:sp>
      <p:sp>
        <p:nvSpPr>
          <p:cNvPr id="32" name="Text 30"/>
          <p:cNvSpPr/>
          <p:nvPr/>
        </p:nvSpPr>
        <p:spPr>
          <a:xfrm>
            <a:off x="9043416" y="3813048"/>
            <a:ext cx="2157984" cy="292608"/>
          </a:xfrm>
          <a:prstGeom prst="rect">
            <a:avLst/>
          </a:prstGeom>
          <a:noFill/>
          <a:ln/>
        </p:spPr>
        <p:txBody>
          <a:bodyPr wrap="square" lIns="0" tIns="0" rIns="0" bIns="0" rtlCol="0" anchor="ctr">
            <a:noAutofit/>
          </a:bodyPr>
          <a:lstStyle/>
          <a:p>
            <a:pPr marL="0" indent="0" algn="ctr">
              <a:buNone/>
            </a:pPr>
            <a:r>
              <a:rPr lang="en-US" dirty="0">
                <a:solidFill>
                  <a:srgbClr val="617284"/>
                </a:solidFill>
                <a:latin typeface="Times New Roman" panose="02020603050405020304" pitchFamily="18" charset="0"/>
                <a:ea typeface="Arial" pitchFamily="34" charset="-122"/>
                <a:cs typeface="Times New Roman" panose="02020603050405020304" pitchFamily="18" charset="0"/>
              </a:rPr>
              <a:t>Chuyên môn, kỹ năng, phẩm chất</a:t>
            </a:r>
            <a:endParaRPr lang="en-US" dirty="0">
              <a:latin typeface="Times New Roman" panose="02020603050405020304" pitchFamily="18" charset="0"/>
              <a:cs typeface="Times New Roman" panose="02020603050405020304" pitchFamily="18" charset="0"/>
            </a:endParaRPr>
          </a:p>
        </p:txBody>
      </p:sp>
      <p:sp>
        <p:nvSpPr>
          <p:cNvPr id="33" name="Shape 31"/>
          <p:cNvSpPr/>
          <p:nvPr/>
        </p:nvSpPr>
        <p:spPr>
          <a:xfrm>
            <a:off x="740664" y="4599432"/>
            <a:ext cx="10671048" cy="539496"/>
          </a:xfrm>
          <a:prstGeom prst="roundRect">
            <a:avLst>
              <a:gd name="adj" fmla="val 15254"/>
            </a:avLst>
          </a:prstGeom>
          <a:solidFill>
            <a:srgbClr val="FFF5E5"/>
          </a:solidFill>
          <a:ln w="8255">
            <a:solidFill>
              <a:srgbClr val="FFF5E5"/>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4" name="Text 32"/>
          <p:cNvSpPr/>
          <p:nvPr/>
        </p:nvSpPr>
        <p:spPr>
          <a:xfrm>
            <a:off x="941832" y="4736592"/>
            <a:ext cx="10222992" cy="265176"/>
          </a:xfrm>
          <a:prstGeom prst="rect">
            <a:avLst/>
          </a:prstGeom>
          <a:noFill/>
          <a:ln/>
        </p:spPr>
        <p:txBody>
          <a:bodyPr wrap="square" lIns="0" tIns="0" rIns="0" bIns="0" rtlCol="0" anchor="ctr">
            <a:no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VTVL không phải một người, một chức danh hay một suất biên chế.</a:t>
            </a:r>
            <a:endParaRPr lang="en-US" sz="2000" dirty="0">
              <a:latin typeface="Times New Roman" panose="02020603050405020304" pitchFamily="18" charset="0"/>
              <a:cs typeface="Times New Roman" panose="02020603050405020304" pitchFamily="18" charset="0"/>
            </a:endParaRPr>
          </a:p>
        </p:txBody>
      </p:sp>
      <p:sp>
        <p:nvSpPr>
          <p:cNvPr id="35" name="Shape 33"/>
          <p:cNvSpPr/>
          <p:nvPr/>
        </p:nvSpPr>
        <p:spPr>
          <a:xfrm>
            <a:off x="667512" y="5376672"/>
            <a:ext cx="10844784" cy="475488"/>
          </a:xfrm>
          <a:prstGeom prst="roundRect">
            <a:avLst>
              <a:gd name="adj" fmla="val 15385"/>
            </a:avLst>
          </a:prstGeom>
          <a:solidFill>
            <a:srgbClr val="EAF1F6"/>
          </a:solidFill>
          <a:ln w="8255">
            <a:solidFill>
              <a:srgbClr val="EAF1F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6" name="Text 34"/>
          <p:cNvSpPr/>
          <p:nvPr/>
        </p:nvSpPr>
        <p:spPr>
          <a:xfrm>
            <a:off x="859536" y="5458968"/>
            <a:ext cx="10469880" cy="310896"/>
          </a:xfrm>
          <a:prstGeom prst="rect">
            <a:avLst/>
          </a:prstGeom>
          <a:noFill/>
          <a:ln/>
        </p:spPr>
        <p:txBody>
          <a:bodyPr wrap="square" lIns="0" tIns="0" rIns="0" bIns="0" rtlCol="0" anchor="ctr">
            <a:normAutofit/>
          </a:bodyPr>
          <a:lstStyle/>
          <a:p>
            <a:pPr marL="0" indent="0" algn="ctr">
              <a:buNone/>
            </a:pPr>
            <a:r>
              <a:rPr lang="en-US" b="1" dirty="0">
                <a:solidFill>
                  <a:srgbClr val="2A6284"/>
                </a:solidFill>
                <a:latin typeface="Times New Roman" panose="02020603050405020304" pitchFamily="18" charset="0"/>
                <a:ea typeface="Arial" pitchFamily="34" charset="-122"/>
                <a:cs typeface="Times New Roman" panose="02020603050405020304" pitchFamily="18" charset="0"/>
              </a:rPr>
              <a:t>Thống nhất khái niệm, phương pháp; vận dụng phù hợp đặc thù từng khối, ngành, cấp.</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4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rmAutofit/>
          </a:bodyPr>
          <a:lstStyle/>
          <a:p>
            <a:pPr marL="0" indent="0">
              <a:buNone/>
            </a:pPr>
            <a:r>
              <a:rPr lang="en-US" sz="2600" b="1" dirty="0">
                <a:solidFill>
                  <a:srgbClr val="163854"/>
                </a:solidFill>
                <a:latin typeface="Times New Roman" panose="02020603050405020304" pitchFamily="18" charset="0"/>
                <a:ea typeface="Arial" pitchFamily="34" charset="-122"/>
                <a:cs typeface="Times New Roman" panose="02020603050405020304" pitchFamily="18" charset="0"/>
              </a:rPr>
              <a:t>1.2. Nhận diện đúng những khó khăn, điểm nghẽn</a:t>
            </a:r>
            <a:endParaRPr lang="en-US" sz="26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Autofit/>
          </a:bodyPr>
          <a:lstStyle/>
          <a:p>
            <a:pPr marL="0" indent="0">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Nhìn từ nhiệm vụ, thẩm quyền, khối lượng công việc và đội ngũ sau sắp xếp</a:t>
            </a:r>
            <a:endParaRPr lang="en-US" sz="1600"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10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10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Autofit/>
          </a:bodyPr>
          <a:lstStyle/>
          <a:p>
            <a:pPr marL="0" indent="0" algn="r">
              <a:buNone/>
            </a:pPr>
            <a:r>
              <a:rPr lang="en-US" sz="1400" b="1" dirty="0">
                <a:solidFill>
                  <a:srgbClr val="2A6284"/>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11" name="Shape 9"/>
          <p:cNvSpPr/>
          <p:nvPr/>
        </p:nvSpPr>
        <p:spPr>
          <a:xfrm>
            <a:off x="694944" y="1719072"/>
            <a:ext cx="5239512" cy="1316736"/>
          </a:xfrm>
          <a:prstGeom prst="roundRect">
            <a:avLst>
              <a:gd name="adj" fmla="val 6250"/>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Shape 10"/>
          <p:cNvSpPr/>
          <p:nvPr/>
        </p:nvSpPr>
        <p:spPr>
          <a:xfrm>
            <a:off x="850392" y="1865376"/>
            <a:ext cx="484632"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886968" y="1883664"/>
            <a:ext cx="411480"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p:txBody>
      </p:sp>
      <p:sp>
        <p:nvSpPr>
          <p:cNvPr id="14" name="Text 12"/>
          <p:cNvSpPr/>
          <p:nvPr/>
        </p:nvSpPr>
        <p:spPr>
          <a:xfrm>
            <a:off x="1472184" y="1865376"/>
            <a:ext cx="4270248" cy="338328"/>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NHIỆM VỤ – NGUỒN LỰC</a:t>
            </a:r>
            <a:endParaRPr lang="en-US" sz="2000" dirty="0">
              <a:latin typeface="Times New Roman" panose="02020603050405020304" pitchFamily="18" charset="0"/>
              <a:cs typeface="Times New Roman" panose="02020603050405020304" pitchFamily="18" charset="0"/>
            </a:endParaRPr>
          </a:p>
        </p:txBody>
      </p:sp>
      <p:sp>
        <p:nvSpPr>
          <p:cNvPr id="15" name="Text 13"/>
          <p:cNvSpPr/>
          <p:nvPr/>
        </p:nvSpPr>
        <p:spPr>
          <a:xfrm>
            <a:off x="896112" y="2286000"/>
            <a:ext cx="4818888" cy="667512"/>
          </a:xfrm>
          <a:prstGeom prst="rect">
            <a:avLst/>
          </a:prstGeom>
          <a:noFill/>
          <a:ln/>
        </p:spPr>
        <p:txBody>
          <a:bodyPr wrap="square" lIns="0" tIns="0" rIns="0" bIns="0" rtlCol="0" anchor="t">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Phân cấp, chuyển giao nhưng quy trình, dữ liệu, nhân lực chưa đồng bộ.</a:t>
            </a:r>
            <a:endParaRPr lang="en-US" dirty="0">
              <a:latin typeface="Times New Roman" panose="02020603050405020304" pitchFamily="18" charset="0"/>
              <a:cs typeface="Times New Roman" panose="02020603050405020304" pitchFamily="18" charset="0"/>
            </a:endParaRPr>
          </a:p>
        </p:txBody>
      </p:sp>
      <p:sp>
        <p:nvSpPr>
          <p:cNvPr id="16" name="Shape 14"/>
          <p:cNvSpPr/>
          <p:nvPr/>
        </p:nvSpPr>
        <p:spPr>
          <a:xfrm>
            <a:off x="6153912" y="1719072"/>
            <a:ext cx="5239512" cy="1316736"/>
          </a:xfrm>
          <a:prstGeom prst="roundRect">
            <a:avLst>
              <a:gd name="adj" fmla="val 6250"/>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Shape 15"/>
          <p:cNvSpPr/>
          <p:nvPr/>
        </p:nvSpPr>
        <p:spPr>
          <a:xfrm>
            <a:off x="6309360" y="1865376"/>
            <a:ext cx="484632"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8" name="Text 16"/>
          <p:cNvSpPr/>
          <p:nvPr/>
        </p:nvSpPr>
        <p:spPr>
          <a:xfrm>
            <a:off x="6345936" y="1883664"/>
            <a:ext cx="411480"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19" name="Text 17"/>
          <p:cNvSpPr/>
          <p:nvPr/>
        </p:nvSpPr>
        <p:spPr>
          <a:xfrm>
            <a:off x="6931152" y="1865376"/>
            <a:ext cx="4270248" cy="338328"/>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ĐO LƯỜNG CÔNG VIỆC</a:t>
            </a:r>
            <a:endParaRPr lang="en-US" sz="2000" dirty="0">
              <a:latin typeface="Times New Roman" panose="02020603050405020304" pitchFamily="18" charset="0"/>
              <a:cs typeface="Times New Roman" panose="02020603050405020304" pitchFamily="18" charset="0"/>
            </a:endParaRPr>
          </a:p>
        </p:txBody>
      </p:sp>
      <p:sp>
        <p:nvSpPr>
          <p:cNvPr id="20" name="Text 18"/>
          <p:cNvSpPr/>
          <p:nvPr/>
        </p:nvSpPr>
        <p:spPr>
          <a:xfrm>
            <a:off x="6355080" y="2286000"/>
            <a:ext cx="4818888" cy="667512"/>
          </a:xfrm>
          <a:prstGeom prst="rect">
            <a:avLst/>
          </a:prstGeom>
          <a:noFill/>
          <a:ln/>
        </p:spPr>
        <p:txBody>
          <a:bodyPr wrap="square" lIns="0" tIns="0" rIns="0" bIns="0" rtlCol="0" anchor="t">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Khối lượng, tính chất, mức độ phức tạp chưa được xác định thống nhất.</a:t>
            </a:r>
            <a:endParaRPr lang="en-US" dirty="0">
              <a:latin typeface="Times New Roman" panose="02020603050405020304" pitchFamily="18" charset="0"/>
              <a:cs typeface="Times New Roman" panose="02020603050405020304" pitchFamily="18" charset="0"/>
            </a:endParaRPr>
          </a:p>
        </p:txBody>
      </p:sp>
      <p:sp>
        <p:nvSpPr>
          <p:cNvPr id="21" name="Shape 19"/>
          <p:cNvSpPr/>
          <p:nvPr/>
        </p:nvSpPr>
        <p:spPr>
          <a:xfrm>
            <a:off x="694944" y="3246120"/>
            <a:ext cx="5239512" cy="1316736"/>
          </a:xfrm>
          <a:prstGeom prst="roundRect">
            <a:avLst>
              <a:gd name="adj" fmla="val 6250"/>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Shape 20"/>
          <p:cNvSpPr/>
          <p:nvPr/>
        </p:nvSpPr>
        <p:spPr>
          <a:xfrm>
            <a:off x="850392" y="3392424"/>
            <a:ext cx="484632"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886968" y="3410712"/>
            <a:ext cx="411480"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600" dirty="0">
              <a:latin typeface="Times New Roman" panose="02020603050405020304" pitchFamily="18" charset="0"/>
              <a:cs typeface="Times New Roman" panose="02020603050405020304" pitchFamily="18" charset="0"/>
            </a:endParaRPr>
          </a:p>
        </p:txBody>
      </p:sp>
      <p:sp>
        <p:nvSpPr>
          <p:cNvPr id="24" name="Text 22"/>
          <p:cNvSpPr/>
          <p:nvPr/>
        </p:nvSpPr>
        <p:spPr>
          <a:xfrm>
            <a:off x="1472184" y="3392424"/>
            <a:ext cx="4270248" cy="338328"/>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TÁC ĐỘNG SẮP XẾP</a:t>
            </a:r>
            <a:endParaRPr lang="en-US" sz="2000" dirty="0">
              <a:latin typeface="Times New Roman" panose="02020603050405020304" pitchFamily="18" charset="0"/>
              <a:cs typeface="Times New Roman" panose="02020603050405020304" pitchFamily="18" charset="0"/>
            </a:endParaRPr>
          </a:p>
        </p:txBody>
      </p:sp>
      <p:sp>
        <p:nvSpPr>
          <p:cNvPr id="25" name="Text 23"/>
          <p:cNvSpPr/>
          <p:nvPr/>
        </p:nvSpPr>
        <p:spPr>
          <a:xfrm>
            <a:off x="896112" y="3813048"/>
            <a:ext cx="4818888" cy="667512"/>
          </a:xfrm>
          <a:prstGeom prst="rect">
            <a:avLst/>
          </a:prstGeom>
          <a:noFill/>
          <a:ln/>
        </p:spPr>
        <p:txBody>
          <a:bodyPr wrap="square" lIns="0" tIns="0" rIns="0" bIns="0" rtlCol="0" anchor="t">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Phải xem xét theo từng vị trí, không chỉ dừng ở số người giảm.</a:t>
            </a:r>
            <a:endParaRPr lang="en-US" dirty="0">
              <a:latin typeface="Times New Roman" panose="02020603050405020304" pitchFamily="18" charset="0"/>
              <a:cs typeface="Times New Roman" panose="02020603050405020304" pitchFamily="18" charset="0"/>
            </a:endParaRPr>
          </a:p>
        </p:txBody>
      </p:sp>
      <p:sp>
        <p:nvSpPr>
          <p:cNvPr id="26" name="Shape 24"/>
          <p:cNvSpPr/>
          <p:nvPr/>
        </p:nvSpPr>
        <p:spPr>
          <a:xfrm>
            <a:off x="6153912" y="3246120"/>
            <a:ext cx="5239512" cy="1316736"/>
          </a:xfrm>
          <a:prstGeom prst="roundRect">
            <a:avLst>
              <a:gd name="adj" fmla="val 6250"/>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6309360" y="3392424"/>
            <a:ext cx="484632"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6345936" y="3410712"/>
            <a:ext cx="411480"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6931152" y="3392424"/>
            <a:ext cx="4270248" cy="338328"/>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BIÊN CHẾ – TIỀN LƯƠNG</a:t>
            </a:r>
            <a:endParaRPr lang="en-US" sz="2000" dirty="0">
              <a:latin typeface="Times New Roman" panose="02020603050405020304" pitchFamily="18" charset="0"/>
              <a:cs typeface="Times New Roman" panose="02020603050405020304" pitchFamily="18" charset="0"/>
            </a:endParaRPr>
          </a:p>
        </p:txBody>
      </p:sp>
      <p:sp>
        <p:nvSpPr>
          <p:cNvPr id="30" name="Text 28"/>
          <p:cNvSpPr/>
          <p:nvPr/>
        </p:nvSpPr>
        <p:spPr>
          <a:xfrm>
            <a:off x="6355080" y="3813048"/>
            <a:ext cx="4818888" cy="667512"/>
          </a:xfrm>
          <a:prstGeom prst="rect">
            <a:avLst/>
          </a:prstGeom>
          <a:noFill/>
          <a:ln/>
        </p:spPr>
        <p:txBody>
          <a:bodyPr wrap="square" lIns="0" tIns="0" rIns="0" bIns="0" rtlCol="0" anchor="t">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Liên kết với vị trí việc làm còn thiếu đồng bộ, cần tiếp tục tháo gỡ.</a:t>
            </a:r>
            <a:endParaRPr lang="en-US" dirty="0">
              <a:latin typeface="Times New Roman" panose="02020603050405020304" pitchFamily="18" charset="0"/>
              <a:cs typeface="Times New Roman" panose="02020603050405020304" pitchFamily="18" charset="0"/>
            </a:endParaRPr>
          </a:p>
        </p:txBody>
      </p:sp>
      <p:sp>
        <p:nvSpPr>
          <p:cNvPr id="31" name="Shape 29"/>
          <p:cNvSpPr/>
          <p:nvPr/>
        </p:nvSpPr>
        <p:spPr>
          <a:xfrm>
            <a:off x="731520" y="4892040"/>
            <a:ext cx="10607040" cy="850392"/>
          </a:xfrm>
          <a:prstGeom prst="roundRect">
            <a:avLst>
              <a:gd name="adj" fmla="val 9677"/>
            </a:avLst>
          </a:prstGeom>
          <a:solidFill>
            <a:srgbClr val="12324B"/>
          </a:solidFill>
          <a:ln w="8255">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Text 30"/>
          <p:cNvSpPr/>
          <p:nvPr/>
        </p:nvSpPr>
        <p:spPr>
          <a:xfrm>
            <a:off x="978408" y="5093208"/>
            <a:ext cx="10168128" cy="484632"/>
          </a:xfrm>
          <a:prstGeom prst="rect">
            <a:avLst/>
          </a:prstGeom>
          <a:noFill/>
          <a:ln/>
        </p:spPr>
        <p:txBody>
          <a:bodyPr wrap="square" lIns="0" tIns="0" rIns="0" bIns="0" rtlCol="0" anchor="ctr">
            <a:normAutofit fontScale="85000" lnSpcReduction="10000"/>
          </a:bodyPr>
          <a:lstStyle/>
          <a:p>
            <a:pPr marL="0" indent="0" algn="ctr">
              <a:buNone/>
            </a:pP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Nhiệm vụ đã giao đúng nơi chưa? Thẩm quyền, dữ liệu, nhân lực đã đi cùng nhiệm vụ chưa?</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2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2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rmAutofit/>
          </a:bodyPr>
          <a:lstStyle/>
          <a:p>
            <a:pPr marL="0" indent="0">
              <a:buNone/>
            </a:pPr>
            <a:r>
              <a:rPr lang="en-US" sz="2600" b="1" dirty="0">
                <a:solidFill>
                  <a:srgbClr val="163854"/>
                </a:solidFill>
                <a:latin typeface="Times New Roman" panose="02020603050405020304" pitchFamily="18" charset="0"/>
                <a:ea typeface="Arial" pitchFamily="34" charset="-122"/>
                <a:cs typeface="Times New Roman" panose="02020603050405020304" pitchFamily="18" charset="0"/>
              </a:rPr>
              <a:t>1.3. Nhiệm vụ trọng tâm, có tính nền tảng</a:t>
            </a:r>
            <a:endParaRPr lang="en-US" sz="26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rm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Từ xác định vị trí việc làm chuẩn đến nhu cầu nhân lực, phương án biên chế</a:t>
            </a:r>
            <a:endParaRPr lang="en-US" sz="1400"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05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05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rmAutofit/>
          </a:bodyPr>
          <a:lstStyle/>
          <a:p>
            <a:pPr marL="0" indent="0" algn="r">
              <a:buNone/>
            </a:pPr>
            <a:r>
              <a:rPr lang="en-US" sz="1200" b="1" dirty="0">
                <a:solidFill>
                  <a:srgbClr val="2A6284"/>
                </a:solidFill>
                <a:latin typeface="Times New Roman" panose="02020603050405020304" pitchFamily="18" charset="0"/>
                <a:ea typeface="Arial" pitchFamily="34" charset="-122"/>
                <a:cs typeface="Times New Roman" panose="02020603050405020304" pitchFamily="18" charset="0"/>
              </a:rPr>
              <a:t>04</a:t>
            </a:r>
            <a:endParaRPr lang="en-US" sz="1200" dirty="0">
              <a:latin typeface="Times New Roman" panose="02020603050405020304" pitchFamily="18" charset="0"/>
              <a:cs typeface="Times New Roman" panose="02020603050405020304" pitchFamily="18" charset="0"/>
            </a:endParaRPr>
          </a:p>
        </p:txBody>
      </p:sp>
      <p:sp>
        <p:nvSpPr>
          <p:cNvPr id="11" name="Shape 9"/>
          <p:cNvSpPr/>
          <p:nvPr/>
        </p:nvSpPr>
        <p:spPr>
          <a:xfrm>
            <a:off x="704088" y="1700784"/>
            <a:ext cx="10762488" cy="950976"/>
          </a:xfrm>
          <a:prstGeom prst="roundRect">
            <a:avLst>
              <a:gd name="adj" fmla="val 8654"/>
            </a:avLst>
          </a:prstGeom>
          <a:solidFill>
            <a:srgbClr val="12324B"/>
          </a:solidFill>
          <a:ln w="8255">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2" name="Text 10"/>
          <p:cNvSpPr/>
          <p:nvPr/>
        </p:nvSpPr>
        <p:spPr>
          <a:xfrm>
            <a:off x="987552" y="1911096"/>
            <a:ext cx="10213848" cy="521208"/>
          </a:xfrm>
          <a:prstGeom prst="rect">
            <a:avLst/>
          </a:prstGeom>
          <a:noFill/>
          <a:ln/>
        </p:spPr>
        <p:txBody>
          <a:bodyPr wrap="square" lIns="0" tIns="0" rIns="0" bIns="0" rtlCol="0" anchor="ctr">
            <a:noAutofit/>
          </a:bodyPr>
          <a:lstStyle/>
          <a:p>
            <a:pPr marL="0" indent="0" algn="ctr">
              <a:buNone/>
            </a:pP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QUAN TRỌNG NHẤT: XÁC ĐỊNH ĐÚNG, ĐẦY ĐỦ VÀ </a:t>
            </a:r>
            <a:b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b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THỐNG NHẤT HỆ THỐNG VỊ TRÍ VIỆC LÀM</a:t>
            </a:r>
            <a:endParaRPr lang="en-US" sz="2400" dirty="0">
              <a:latin typeface="Times New Roman" panose="02020603050405020304" pitchFamily="18" charset="0"/>
              <a:cs typeface="Times New Roman" panose="02020603050405020304" pitchFamily="18" charset="0"/>
            </a:endParaRPr>
          </a:p>
        </p:txBody>
      </p:sp>
      <p:sp>
        <p:nvSpPr>
          <p:cNvPr id="13" name="Shape 11"/>
          <p:cNvSpPr/>
          <p:nvPr/>
        </p:nvSpPr>
        <p:spPr>
          <a:xfrm>
            <a:off x="749808" y="2953512"/>
            <a:ext cx="2560320" cy="1636776"/>
          </a:xfrm>
          <a:prstGeom prst="roundRect">
            <a:avLst>
              <a:gd name="adj" fmla="val 5028"/>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4" name="Shape 12"/>
          <p:cNvSpPr/>
          <p:nvPr/>
        </p:nvSpPr>
        <p:spPr>
          <a:xfrm>
            <a:off x="877824" y="3127248"/>
            <a:ext cx="457200" cy="292608"/>
          </a:xfrm>
          <a:prstGeom prst="roundRect">
            <a:avLst>
              <a:gd name="adj" fmla="val 31250"/>
            </a:avLst>
          </a:prstGeom>
          <a:solidFill>
            <a:srgbClr val="2A6284"/>
          </a:solidFill>
          <a:ln w="8255">
            <a:solidFill>
              <a:srgbClr val="2A6284"/>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5" name="Text 13"/>
          <p:cNvSpPr/>
          <p:nvPr/>
        </p:nvSpPr>
        <p:spPr>
          <a:xfrm>
            <a:off x="914400" y="3145536"/>
            <a:ext cx="384048"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400" dirty="0">
              <a:latin typeface="Times New Roman" panose="02020603050405020304" pitchFamily="18" charset="0"/>
              <a:cs typeface="Times New Roman" panose="02020603050405020304" pitchFamily="18" charset="0"/>
            </a:endParaRPr>
          </a:p>
        </p:txBody>
      </p:sp>
      <p:sp>
        <p:nvSpPr>
          <p:cNvPr id="16" name="Text 14"/>
          <p:cNvSpPr/>
          <p:nvPr/>
        </p:nvSpPr>
        <p:spPr>
          <a:xfrm>
            <a:off x="905256" y="3488436"/>
            <a:ext cx="2240280" cy="448056"/>
          </a:xfrm>
          <a:prstGeom prst="rect">
            <a:avLst/>
          </a:prstGeom>
          <a:noFill/>
          <a:ln/>
        </p:spPr>
        <p:txBody>
          <a:bodyPr wrap="square" lIns="0" tIns="0" rIns="0" bIns="0" rtlCol="0" anchor="ctr">
            <a:noAutofit/>
          </a:bodyPr>
          <a:lstStyle/>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CHỨC NĂNG – NHIỆM VỤ</a:t>
            </a:r>
            <a:endParaRPr lang="en-US" dirty="0">
              <a:latin typeface="Times New Roman" panose="02020603050405020304" pitchFamily="18" charset="0"/>
              <a:cs typeface="Times New Roman" panose="02020603050405020304" pitchFamily="18" charset="0"/>
            </a:endParaRPr>
          </a:p>
        </p:txBody>
      </p:sp>
      <p:sp>
        <p:nvSpPr>
          <p:cNvPr id="17" name="Text 15"/>
          <p:cNvSpPr/>
          <p:nvPr/>
        </p:nvSpPr>
        <p:spPr>
          <a:xfrm>
            <a:off x="896112" y="4187952"/>
            <a:ext cx="2231136" cy="292608"/>
          </a:xfrm>
          <a:prstGeom prst="rect">
            <a:avLst/>
          </a:prstGeom>
          <a:noFill/>
          <a:ln/>
        </p:spPr>
        <p:txBody>
          <a:bodyPr wrap="square" lIns="0" tIns="0" rIns="0" bIns="0" rtlCol="0" anchor="ctr">
            <a:noAutofit/>
          </a:bodyPr>
          <a:lstStyle/>
          <a:p>
            <a:pPr marL="0" indent="0" algn="ctr">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Thẩm quyền • công việc • sản phẩm</a:t>
            </a:r>
            <a:endParaRPr lang="en-US" sz="1600" dirty="0">
              <a:latin typeface="Times New Roman" panose="02020603050405020304" pitchFamily="18" charset="0"/>
              <a:cs typeface="Times New Roman" panose="02020603050405020304" pitchFamily="18" charset="0"/>
            </a:endParaRPr>
          </a:p>
        </p:txBody>
      </p:sp>
      <p:sp>
        <p:nvSpPr>
          <p:cNvPr id="18" name="Shape 16"/>
          <p:cNvSpPr/>
          <p:nvPr/>
        </p:nvSpPr>
        <p:spPr>
          <a:xfrm>
            <a:off x="3547872" y="2953512"/>
            <a:ext cx="2560320" cy="1636776"/>
          </a:xfrm>
          <a:prstGeom prst="roundRect">
            <a:avLst>
              <a:gd name="adj" fmla="val 5028"/>
            </a:avLst>
          </a:prstGeom>
          <a:solidFill>
            <a:srgbClr val="E7F4EF"/>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9" name="Shape 17"/>
          <p:cNvSpPr/>
          <p:nvPr/>
        </p:nvSpPr>
        <p:spPr>
          <a:xfrm>
            <a:off x="3675888" y="3127248"/>
            <a:ext cx="457200"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0" name="Text 18"/>
          <p:cNvSpPr/>
          <p:nvPr/>
        </p:nvSpPr>
        <p:spPr>
          <a:xfrm>
            <a:off x="3712464" y="3145536"/>
            <a:ext cx="384048"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400" dirty="0">
              <a:latin typeface="Times New Roman" panose="02020603050405020304" pitchFamily="18" charset="0"/>
              <a:cs typeface="Times New Roman" panose="02020603050405020304" pitchFamily="18" charset="0"/>
            </a:endParaRPr>
          </a:p>
        </p:txBody>
      </p:sp>
      <p:sp>
        <p:nvSpPr>
          <p:cNvPr id="21" name="Text 19"/>
          <p:cNvSpPr/>
          <p:nvPr/>
        </p:nvSpPr>
        <p:spPr>
          <a:xfrm>
            <a:off x="3703320" y="3547872"/>
            <a:ext cx="2240280" cy="448056"/>
          </a:xfrm>
          <a:prstGeom prst="rect">
            <a:avLst/>
          </a:prstGeom>
          <a:noFill/>
          <a:ln/>
        </p:spPr>
        <p:txBody>
          <a:bodyPr wrap="square" lIns="0" tIns="0" rIns="0" bIns="0" rtlCol="0" anchor="ctr">
            <a:noAutofit/>
          </a:bodyPr>
          <a:lstStyle/>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VỊ TRÍ VIỆC LÀM CHUẨN</a:t>
            </a:r>
            <a:endParaRPr lang="en-US" dirty="0">
              <a:latin typeface="Times New Roman" panose="02020603050405020304" pitchFamily="18" charset="0"/>
              <a:cs typeface="Times New Roman" panose="02020603050405020304" pitchFamily="18" charset="0"/>
            </a:endParaRPr>
          </a:p>
        </p:txBody>
      </p:sp>
      <p:sp>
        <p:nvSpPr>
          <p:cNvPr id="22" name="Text 20"/>
          <p:cNvSpPr/>
          <p:nvPr/>
        </p:nvSpPr>
        <p:spPr>
          <a:xfrm>
            <a:off x="3694176" y="4187952"/>
            <a:ext cx="2231136" cy="292608"/>
          </a:xfrm>
          <a:prstGeom prst="rect">
            <a:avLst/>
          </a:prstGeom>
          <a:noFill/>
          <a:ln/>
        </p:spPr>
        <p:txBody>
          <a:bodyPr wrap="square" lIns="0" tIns="0" rIns="0" bIns="0" rtlCol="0" anchor="ctr">
            <a:noAutofit/>
          </a:bodyPr>
          <a:lstStyle/>
          <a:p>
            <a:pPr marL="0" indent="0" algn="ctr">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Trách nhiệm • yêu cầu năng lực</a:t>
            </a:r>
            <a:endParaRPr lang="en-US" sz="1600" dirty="0">
              <a:latin typeface="Times New Roman" panose="02020603050405020304" pitchFamily="18" charset="0"/>
              <a:cs typeface="Times New Roman" panose="02020603050405020304" pitchFamily="18" charset="0"/>
            </a:endParaRPr>
          </a:p>
        </p:txBody>
      </p:sp>
      <p:sp>
        <p:nvSpPr>
          <p:cNvPr id="23" name="Shape 21"/>
          <p:cNvSpPr/>
          <p:nvPr/>
        </p:nvSpPr>
        <p:spPr>
          <a:xfrm>
            <a:off x="6345936" y="2953512"/>
            <a:ext cx="2560320" cy="1636776"/>
          </a:xfrm>
          <a:prstGeom prst="roundRect">
            <a:avLst>
              <a:gd name="adj" fmla="val 5028"/>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4" name="Shape 22"/>
          <p:cNvSpPr/>
          <p:nvPr/>
        </p:nvSpPr>
        <p:spPr>
          <a:xfrm>
            <a:off x="6473952" y="3127248"/>
            <a:ext cx="457200" cy="292608"/>
          </a:xfrm>
          <a:prstGeom prst="roundRect">
            <a:avLst>
              <a:gd name="adj" fmla="val 31250"/>
            </a:avLst>
          </a:prstGeom>
          <a:solidFill>
            <a:srgbClr val="2A6284"/>
          </a:solidFill>
          <a:ln w="8255">
            <a:solidFill>
              <a:srgbClr val="2A6284"/>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5" name="Text 23"/>
          <p:cNvSpPr/>
          <p:nvPr/>
        </p:nvSpPr>
        <p:spPr>
          <a:xfrm>
            <a:off x="6510528" y="3145536"/>
            <a:ext cx="384048"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26" name="Text 24"/>
          <p:cNvSpPr/>
          <p:nvPr/>
        </p:nvSpPr>
        <p:spPr>
          <a:xfrm>
            <a:off x="6473952" y="3470148"/>
            <a:ext cx="2240280" cy="448056"/>
          </a:xfrm>
          <a:prstGeom prst="rect">
            <a:avLst/>
          </a:prstGeom>
          <a:noFill/>
          <a:ln/>
        </p:spPr>
        <p:txBody>
          <a:bodyPr wrap="square" lIns="0" tIns="0" rIns="0" bIns="0" rtlCol="0" anchor="ctr">
            <a:noAutofit/>
          </a:bodyPr>
          <a:lstStyle/>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NHU CẦU </a:t>
            </a:r>
          </a:p>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NHÂN LỰC</a:t>
            </a:r>
            <a:endParaRPr lang="en-US" dirty="0">
              <a:latin typeface="Times New Roman" panose="02020603050405020304" pitchFamily="18" charset="0"/>
              <a:cs typeface="Times New Roman" panose="02020603050405020304" pitchFamily="18" charset="0"/>
            </a:endParaRPr>
          </a:p>
        </p:txBody>
      </p:sp>
      <p:sp>
        <p:nvSpPr>
          <p:cNvPr id="27" name="Text 25"/>
          <p:cNvSpPr/>
          <p:nvPr/>
        </p:nvSpPr>
        <p:spPr>
          <a:xfrm>
            <a:off x="6492240" y="4187952"/>
            <a:ext cx="2231136" cy="292608"/>
          </a:xfrm>
          <a:prstGeom prst="rect">
            <a:avLst/>
          </a:prstGeom>
          <a:noFill/>
          <a:ln/>
        </p:spPr>
        <p:txBody>
          <a:bodyPr wrap="square" lIns="0" tIns="0" rIns="0" bIns="0" rtlCol="0" anchor="ctr">
            <a:noAutofit/>
          </a:bodyPr>
          <a:lstStyle/>
          <a:p>
            <a:pPr marL="0" indent="0" algn="ctr">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Khối lượng • tính chất • điều kiện</a:t>
            </a:r>
            <a:endParaRPr lang="en-US" sz="1600" dirty="0">
              <a:latin typeface="Times New Roman" panose="02020603050405020304" pitchFamily="18" charset="0"/>
              <a:cs typeface="Times New Roman" panose="02020603050405020304" pitchFamily="18" charset="0"/>
            </a:endParaRPr>
          </a:p>
        </p:txBody>
      </p:sp>
      <p:sp>
        <p:nvSpPr>
          <p:cNvPr id="28" name="Shape 26"/>
          <p:cNvSpPr/>
          <p:nvPr/>
        </p:nvSpPr>
        <p:spPr>
          <a:xfrm>
            <a:off x="9144000" y="2953512"/>
            <a:ext cx="2560320" cy="1636776"/>
          </a:xfrm>
          <a:prstGeom prst="roundRect">
            <a:avLst>
              <a:gd name="adj" fmla="val 5028"/>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9" name="Shape 27"/>
          <p:cNvSpPr/>
          <p:nvPr/>
        </p:nvSpPr>
        <p:spPr>
          <a:xfrm>
            <a:off x="9272016" y="3127248"/>
            <a:ext cx="457200" cy="292608"/>
          </a:xfrm>
          <a:prstGeom prst="roundRect">
            <a:avLst>
              <a:gd name="adj" fmla="val 31250"/>
            </a:avLst>
          </a:prstGeom>
          <a:solidFill>
            <a:srgbClr val="2A6284"/>
          </a:solidFill>
          <a:ln w="8255">
            <a:solidFill>
              <a:srgbClr val="2A6284"/>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0" name="Text 28"/>
          <p:cNvSpPr/>
          <p:nvPr/>
        </p:nvSpPr>
        <p:spPr>
          <a:xfrm>
            <a:off x="9308592" y="3145536"/>
            <a:ext cx="384048"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400" dirty="0">
              <a:latin typeface="Times New Roman" panose="02020603050405020304" pitchFamily="18" charset="0"/>
              <a:cs typeface="Times New Roman" panose="02020603050405020304" pitchFamily="18" charset="0"/>
            </a:endParaRPr>
          </a:p>
        </p:txBody>
      </p:sp>
      <p:sp>
        <p:nvSpPr>
          <p:cNvPr id="31" name="Text 29"/>
          <p:cNvSpPr/>
          <p:nvPr/>
        </p:nvSpPr>
        <p:spPr>
          <a:xfrm>
            <a:off x="9272016" y="3520440"/>
            <a:ext cx="2240280" cy="448056"/>
          </a:xfrm>
          <a:prstGeom prst="rect">
            <a:avLst/>
          </a:prstGeom>
          <a:noFill/>
          <a:ln/>
        </p:spPr>
        <p:txBody>
          <a:bodyPr wrap="square" lIns="0" tIns="0" rIns="0" bIns="0" rtlCol="0" anchor="ctr">
            <a:noAutofit/>
          </a:bodyPr>
          <a:lstStyle/>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PHƯƠNG ÁN </a:t>
            </a:r>
          </a:p>
          <a:p>
            <a:pPr marL="0" indent="0" algn="ctr">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BIÊN CHẾ</a:t>
            </a:r>
            <a:endParaRPr lang="en-US" dirty="0">
              <a:latin typeface="Times New Roman" panose="02020603050405020304" pitchFamily="18" charset="0"/>
              <a:cs typeface="Times New Roman" panose="02020603050405020304" pitchFamily="18" charset="0"/>
            </a:endParaRPr>
          </a:p>
        </p:txBody>
      </p:sp>
      <p:sp>
        <p:nvSpPr>
          <p:cNvPr id="32" name="Text 30"/>
          <p:cNvSpPr/>
          <p:nvPr/>
        </p:nvSpPr>
        <p:spPr>
          <a:xfrm>
            <a:off x="9290304" y="4187952"/>
            <a:ext cx="2231136" cy="292608"/>
          </a:xfrm>
          <a:prstGeom prst="rect">
            <a:avLst/>
          </a:prstGeom>
          <a:noFill/>
          <a:ln/>
        </p:spPr>
        <p:txBody>
          <a:bodyPr wrap="square" lIns="0" tIns="0" rIns="0" bIns="0" rtlCol="0" anchor="ctr">
            <a:noAutofit/>
          </a:bodyPr>
          <a:lstStyle/>
          <a:p>
            <a:pPr marL="0" indent="0" algn="ctr">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Đội ngũ hiện có • cơ cấu lại • từng năm</a:t>
            </a:r>
            <a:endParaRPr lang="en-US" sz="1600" dirty="0">
              <a:latin typeface="Times New Roman" panose="02020603050405020304" pitchFamily="18" charset="0"/>
              <a:cs typeface="Times New Roman" panose="02020603050405020304" pitchFamily="18" charset="0"/>
            </a:endParaRPr>
          </a:p>
        </p:txBody>
      </p:sp>
      <p:sp>
        <p:nvSpPr>
          <p:cNvPr id="33" name="Shape 31"/>
          <p:cNvSpPr/>
          <p:nvPr/>
        </p:nvSpPr>
        <p:spPr>
          <a:xfrm>
            <a:off x="740664" y="4901184"/>
            <a:ext cx="10671048" cy="667512"/>
          </a:xfrm>
          <a:prstGeom prst="roundRect">
            <a:avLst>
              <a:gd name="adj" fmla="val 12329"/>
            </a:avLst>
          </a:prstGeom>
          <a:solidFill>
            <a:srgbClr val="FFF5E5"/>
          </a:solidFill>
          <a:ln w="8255">
            <a:solidFill>
              <a:srgbClr val="FFF5E5"/>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4" name="Text 32"/>
          <p:cNvSpPr/>
          <p:nvPr/>
        </p:nvSpPr>
        <p:spPr>
          <a:xfrm>
            <a:off x="950976" y="5074920"/>
            <a:ext cx="10204704" cy="338328"/>
          </a:xfrm>
          <a:prstGeom prst="rect">
            <a:avLst/>
          </a:prstGeom>
          <a:noFill/>
          <a:ln/>
        </p:spPr>
        <p:txBody>
          <a:bodyPr wrap="square" lIns="0" tIns="0" rIns="0" bIns="0" rtlCol="0" anchor="ctr">
            <a:normAutofit/>
          </a:bodyPr>
          <a:lstStyle/>
          <a:p>
            <a:pPr marL="0" indent="0" algn="ctr">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Không hợp thức hóa hiện trạng; không đồng nhất vị trí, người quy đổi và chỉ tiêu biên chế.</a:t>
            </a:r>
            <a:endParaRPr lang="en-US" sz="2000" dirty="0">
              <a:latin typeface="Times New Roman" panose="02020603050405020304" pitchFamily="18" charset="0"/>
              <a:cs typeface="Times New Roman" panose="02020603050405020304" pitchFamily="18" charset="0"/>
            </a:endParaRPr>
          </a:p>
        </p:txBody>
      </p:sp>
      <p:sp>
        <p:nvSpPr>
          <p:cNvPr id="35" name="Text 33"/>
          <p:cNvSpPr/>
          <p:nvPr/>
        </p:nvSpPr>
        <p:spPr>
          <a:xfrm>
            <a:off x="978408" y="5843016"/>
            <a:ext cx="10195560" cy="320040"/>
          </a:xfrm>
          <a:prstGeom prst="rect">
            <a:avLst/>
          </a:prstGeom>
          <a:noFill/>
          <a:ln/>
        </p:spPr>
        <p:txBody>
          <a:bodyPr wrap="square" lIns="0" tIns="0" rIns="0" bIns="0" rtlCol="0" anchor="ctr">
            <a:normAutofit/>
          </a:bodyPr>
          <a:lstStyle/>
          <a:p>
            <a:pPr marL="0" indent="0" algn="ctr">
              <a:buNone/>
            </a:pPr>
            <a:r>
              <a:rPr lang="en-US" sz="1600" b="1" dirty="0">
                <a:solidFill>
                  <a:srgbClr val="1D7676"/>
                </a:solidFill>
                <a:latin typeface="Times New Roman" panose="02020603050405020304" pitchFamily="18" charset="0"/>
                <a:ea typeface="Arial" pitchFamily="34" charset="-122"/>
                <a:cs typeface="Times New Roman" panose="02020603050405020304" pitchFamily="18" charset="0"/>
              </a:rPr>
              <a:t>Kết quả hoàn thiện vị trí việc làm là cơ sở tiếp tục đổi mới quản lý đội ngũ và chính sách tiền lương.</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4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Autofit/>
          </a:bodyPr>
          <a:lstStyle/>
          <a:p>
            <a:pPr marL="0" indent="0">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1.4. Kế thừa có chọn lọc, rà soát thực chất</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Autofit/>
          </a:bodyPr>
          <a:lstStyle/>
          <a:p>
            <a:pPr marL="0" indent="0">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Thống nhất phương pháp trên toàn hệ thống, phù hợp đặc thù từng khối và địa bàn</a:t>
            </a:r>
            <a:endParaRPr lang="en-US" sz="1600"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10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10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Autofit/>
          </a:bodyPr>
          <a:lstStyle/>
          <a:p>
            <a:pPr marL="0" indent="0" algn="r">
              <a:buNone/>
            </a:pPr>
            <a:r>
              <a:rPr lang="en-US" sz="1400" b="1" dirty="0">
                <a:solidFill>
                  <a:srgbClr val="2A6284"/>
                </a:solidFill>
                <a:latin typeface="Times New Roman" panose="02020603050405020304" pitchFamily="18" charset="0"/>
                <a:ea typeface="Arial" pitchFamily="34" charset="-122"/>
                <a:cs typeface="Times New Roman" panose="02020603050405020304" pitchFamily="18" charset="0"/>
              </a:rPr>
              <a:t>05</a:t>
            </a:r>
            <a:endParaRPr lang="en-US" sz="1400" dirty="0">
              <a:latin typeface="Times New Roman" panose="02020603050405020304" pitchFamily="18" charset="0"/>
              <a:cs typeface="Times New Roman" panose="02020603050405020304" pitchFamily="18" charset="0"/>
            </a:endParaRPr>
          </a:p>
        </p:txBody>
      </p:sp>
      <p:sp>
        <p:nvSpPr>
          <p:cNvPr id="11" name="Shape 9"/>
          <p:cNvSpPr/>
          <p:nvPr/>
        </p:nvSpPr>
        <p:spPr>
          <a:xfrm>
            <a:off x="676656" y="1682496"/>
            <a:ext cx="5248656" cy="3328416"/>
          </a:xfrm>
          <a:prstGeom prst="roundRect">
            <a:avLst>
              <a:gd name="adj" fmla="val 2473"/>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Text 10"/>
          <p:cNvSpPr/>
          <p:nvPr/>
        </p:nvSpPr>
        <p:spPr>
          <a:xfrm>
            <a:off x="914400" y="1856232"/>
            <a:ext cx="4800600" cy="365760"/>
          </a:xfrm>
          <a:prstGeom prst="rect">
            <a:avLst/>
          </a:prstGeom>
          <a:noFill/>
          <a:ln/>
        </p:spPr>
        <p:txBody>
          <a:bodyPr wrap="square" lIns="0" tIns="0" rIns="0" bIns="0" rtlCol="0" anchor="ctr">
            <a:normAutofit/>
          </a:bodyPr>
          <a:lstStyle/>
          <a:p>
            <a:pPr marL="0" indent="0">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KẾ THỪA NHỮNG GÌ ĐÃ ĐÚNG</a:t>
            </a:r>
            <a:endParaRPr lang="en-US" sz="2400" dirty="0">
              <a:latin typeface="Times New Roman" panose="02020603050405020304" pitchFamily="18" charset="0"/>
              <a:cs typeface="Times New Roman" panose="02020603050405020304" pitchFamily="18" charset="0"/>
            </a:endParaRPr>
          </a:p>
        </p:txBody>
      </p:sp>
      <p:sp>
        <p:nvSpPr>
          <p:cNvPr id="13" name="Shape 11"/>
          <p:cNvSpPr/>
          <p:nvPr/>
        </p:nvSpPr>
        <p:spPr>
          <a:xfrm>
            <a:off x="941832" y="2432304"/>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4" name="Text 12"/>
          <p:cNvSpPr/>
          <p:nvPr/>
        </p:nvSpPr>
        <p:spPr>
          <a:xfrm>
            <a:off x="978408" y="2450592"/>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400" dirty="0">
              <a:latin typeface="Times New Roman" panose="02020603050405020304" pitchFamily="18" charset="0"/>
              <a:cs typeface="Times New Roman" panose="02020603050405020304" pitchFamily="18" charset="0"/>
            </a:endParaRPr>
          </a:p>
        </p:txBody>
      </p:sp>
      <p:sp>
        <p:nvSpPr>
          <p:cNvPr id="15" name="Text 13"/>
          <p:cNvSpPr/>
          <p:nvPr/>
        </p:nvSpPr>
        <p:spPr>
          <a:xfrm>
            <a:off x="1508760" y="2395728"/>
            <a:ext cx="4087368" cy="329184"/>
          </a:xfrm>
          <a:prstGeom prst="rect">
            <a:avLst/>
          </a:prstGeom>
          <a:noFill/>
          <a:ln/>
        </p:spPr>
        <p:txBody>
          <a:bodyPr wrap="square" lIns="0" tIns="0" rIns="0" bIns="0" rtlCol="0" anchor="ctr">
            <a:normAutofit/>
          </a:bodyPr>
          <a:lstStyle/>
          <a:p>
            <a:pPr marL="0" indent="0">
              <a:buNone/>
            </a:pPr>
            <a:r>
              <a:rPr lang="en-US" sz="2000" dirty="0">
                <a:solidFill>
                  <a:srgbClr val="243B4D"/>
                </a:solidFill>
                <a:latin typeface="Times New Roman" panose="02020603050405020304" pitchFamily="18" charset="0"/>
                <a:ea typeface="Arial" pitchFamily="34" charset="-122"/>
                <a:cs typeface="Times New Roman" panose="02020603050405020304" pitchFamily="18" charset="0"/>
              </a:rPr>
              <a:t>Danh mục vị trí việc làm</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941832" y="3090672"/>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Text 15"/>
          <p:cNvSpPr/>
          <p:nvPr/>
        </p:nvSpPr>
        <p:spPr>
          <a:xfrm>
            <a:off x="978408" y="3108960"/>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400" dirty="0">
              <a:latin typeface="Times New Roman" panose="02020603050405020304" pitchFamily="18" charset="0"/>
              <a:cs typeface="Times New Roman" panose="02020603050405020304" pitchFamily="18" charset="0"/>
            </a:endParaRPr>
          </a:p>
        </p:txBody>
      </p:sp>
      <p:sp>
        <p:nvSpPr>
          <p:cNvPr id="18" name="Text 16"/>
          <p:cNvSpPr/>
          <p:nvPr/>
        </p:nvSpPr>
        <p:spPr>
          <a:xfrm>
            <a:off x="1508760" y="3054096"/>
            <a:ext cx="4087368" cy="329184"/>
          </a:xfrm>
          <a:prstGeom prst="rect">
            <a:avLst/>
          </a:prstGeom>
          <a:noFill/>
          <a:ln/>
        </p:spPr>
        <p:txBody>
          <a:bodyPr wrap="square" lIns="0" tIns="0" rIns="0" bIns="0" rtlCol="0" anchor="ctr">
            <a:normAutofit/>
          </a:bodyPr>
          <a:lstStyle/>
          <a:p>
            <a:pPr marL="0" indent="0">
              <a:buNone/>
            </a:pPr>
            <a:r>
              <a:rPr lang="en-US" sz="2000" dirty="0">
                <a:solidFill>
                  <a:srgbClr val="243B4D"/>
                </a:solidFill>
                <a:latin typeface="Times New Roman" panose="02020603050405020304" pitchFamily="18" charset="0"/>
                <a:ea typeface="Arial" pitchFamily="34" charset="-122"/>
                <a:cs typeface="Times New Roman" panose="02020603050405020304" pitchFamily="18" charset="0"/>
              </a:rPr>
              <a:t>Bản mô tả công việc, khung năng lực</a:t>
            </a:r>
            <a:endParaRPr lang="en-US" sz="2000" dirty="0">
              <a:latin typeface="Times New Roman" panose="02020603050405020304" pitchFamily="18" charset="0"/>
              <a:cs typeface="Times New Roman" panose="02020603050405020304" pitchFamily="18" charset="0"/>
            </a:endParaRPr>
          </a:p>
        </p:txBody>
      </p:sp>
      <p:sp>
        <p:nvSpPr>
          <p:cNvPr id="19" name="Shape 17"/>
          <p:cNvSpPr/>
          <p:nvPr/>
        </p:nvSpPr>
        <p:spPr>
          <a:xfrm>
            <a:off x="941832" y="3749040"/>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0" name="Text 18"/>
          <p:cNvSpPr/>
          <p:nvPr/>
        </p:nvSpPr>
        <p:spPr>
          <a:xfrm>
            <a:off x="978408" y="3767328"/>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21" name="Text 19"/>
          <p:cNvSpPr/>
          <p:nvPr/>
        </p:nvSpPr>
        <p:spPr>
          <a:xfrm>
            <a:off x="1508760" y="3712464"/>
            <a:ext cx="4087368" cy="329184"/>
          </a:xfrm>
          <a:prstGeom prst="rect">
            <a:avLst/>
          </a:prstGeom>
          <a:noFill/>
          <a:ln/>
        </p:spPr>
        <p:txBody>
          <a:bodyPr wrap="square" lIns="0" tIns="0" rIns="0" bIns="0" rtlCol="0" anchor="ctr">
            <a:normAutofit/>
          </a:bodyPr>
          <a:lstStyle/>
          <a:p>
            <a:pPr marL="0" indent="0">
              <a:buNone/>
            </a:pPr>
            <a:r>
              <a:rPr lang="en-US" sz="2000" dirty="0">
                <a:solidFill>
                  <a:srgbClr val="243B4D"/>
                </a:solidFill>
                <a:latin typeface="Times New Roman" panose="02020603050405020304" pitchFamily="18" charset="0"/>
                <a:ea typeface="Arial" pitchFamily="34" charset="-122"/>
                <a:cs typeface="Times New Roman" panose="02020603050405020304" pitchFamily="18" charset="0"/>
              </a:rPr>
              <a:t>Dữ liệu, kết quả đã được kiểm chứng</a:t>
            </a:r>
            <a:endParaRPr lang="en-US" sz="2000" dirty="0">
              <a:latin typeface="Times New Roman" panose="02020603050405020304" pitchFamily="18" charset="0"/>
              <a:cs typeface="Times New Roman" panose="02020603050405020304" pitchFamily="18" charset="0"/>
            </a:endParaRPr>
          </a:p>
        </p:txBody>
      </p:sp>
      <p:sp>
        <p:nvSpPr>
          <p:cNvPr id="22" name="Shape 20"/>
          <p:cNvSpPr/>
          <p:nvPr/>
        </p:nvSpPr>
        <p:spPr>
          <a:xfrm>
            <a:off x="6181344" y="1682496"/>
            <a:ext cx="5330952" cy="3328416"/>
          </a:xfrm>
          <a:prstGeom prst="roundRect">
            <a:avLst>
              <a:gd name="adj" fmla="val 2473"/>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6419088" y="1856232"/>
            <a:ext cx="4754880" cy="365760"/>
          </a:xfrm>
          <a:prstGeom prst="rect">
            <a:avLst/>
          </a:prstGeom>
          <a:noFill/>
          <a:ln/>
        </p:spPr>
        <p:txBody>
          <a:bodyPr wrap="square" lIns="0" tIns="0" rIns="0" bIns="0" rtlCol="0" anchor="ctr">
            <a:normAutofit/>
          </a:bodyPr>
          <a:lstStyle/>
          <a:p>
            <a:pPr marL="0" indent="0">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RÀ SOÁT VÀ ĐIỀU CHỈNH</a:t>
            </a:r>
            <a:endParaRPr lang="en-US" sz="2400" dirty="0">
              <a:latin typeface="Times New Roman" panose="02020603050405020304" pitchFamily="18" charset="0"/>
              <a:cs typeface="Times New Roman" panose="02020603050405020304" pitchFamily="18" charset="0"/>
            </a:endParaRPr>
          </a:p>
        </p:txBody>
      </p:sp>
      <p:sp>
        <p:nvSpPr>
          <p:cNvPr id="24" name="Shape 22"/>
          <p:cNvSpPr/>
          <p:nvPr/>
        </p:nvSpPr>
        <p:spPr>
          <a:xfrm>
            <a:off x="6446520" y="2432304"/>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5" name="Text 23"/>
          <p:cNvSpPr/>
          <p:nvPr/>
        </p:nvSpPr>
        <p:spPr>
          <a:xfrm>
            <a:off x="6483096" y="2450592"/>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400" dirty="0">
              <a:latin typeface="Times New Roman" panose="02020603050405020304" pitchFamily="18" charset="0"/>
              <a:cs typeface="Times New Roman" panose="02020603050405020304" pitchFamily="18" charset="0"/>
            </a:endParaRPr>
          </a:p>
        </p:txBody>
      </p:sp>
      <p:sp>
        <p:nvSpPr>
          <p:cNvPr id="26" name="Text 24"/>
          <p:cNvSpPr/>
          <p:nvPr/>
        </p:nvSpPr>
        <p:spPr>
          <a:xfrm>
            <a:off x="7013448" y="2368296"/>
            <a:ext cx="4197096" cy="402336"/>
          </a:xfrm>
          <a:prstGeom prst="rect">
            <a:avLst/>
          </a:prstGeom>
          <a:noFill/>
          <a:ln/>
        </p:spPr>
        <p:txBody>
          <a:bodyPr wrap="square" lIns="0" tIns="0" rIns="0" bIns="0" rtlCol="0" anchor="ctr">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Giữ nguyên nội dung còn phù hợp</a:t>
            </a:r>
            <a:endParaRPr lang="en-US" dirty="0">
              <a:latin typeface="Times New Roman" panose="02020603050405020304" pitchFamily="18" charset="0"/>
              <a:cs typeface="Times New Roman" panose="02020603050405020304" pitchFamily="18" charset="0"/>
            </a:endParaRPr>
          </a:p>
        </p:txBody>
      </p:sp>
      <p:sp>
        <p:nvSpPr>
          <p:cNvPr id="27" name="Shape 25"/>
          <p:cNvSpPr/>
          <p:nvPr/>
        </p:nvSpPr>
        <p:spPr>
          <a:xfrm>
            <a:off x="6446520" y="3090672"/>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6483096" y="3108960"/>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400" dirty="0">
              <a:latin typeface="Times New Roman" panose="02020603050405020304" pitchFamily="18" charset="0"/>
              <a:cs typeface="Times New Roman" panose="02020603050405020304" pitchFamily="18" charset="0"/>
            </a:endParaRPr>
          </a:p>
        </p:txBody>
      </p:sp>
      <p:sp>
        <p:nvSpPr>
          <p:cNvPr id="29" name="Text 27"/>
          <p:cNvSpPr/>
          <p:nvPr/>
        </p:nvSpPr>
        <p:spPr>
          <a:xfrm>
            <a:off x="7013448" y="3026664"/>
            <a:ext cx="4197096" cy="402336"/>
          </a:xfrm>
          <a:prstGeom prst="rect">
            <a:avLst/>
          </a:prstGeom>
          <a:noFill/>
          <a:ln/>
        </p:spPr>
        <p:txBody>
          <a:bodyPr wrap="square" lIns="0" tIns="0" rIns="0" bIns="0" rtlCol="0" anchor="ctr">
            <a:no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Điều chỉnh, tích hợp hoặc loại bỏ vị trí không còn phù hợp</a:t>
            </a:r>
            <a:endParaRPr lang="en-US" dirty="0">
              <a:latin typeface="Times New Roman" panose="02020603050405020304" pitchFamily="18" charset="0"/>
              <a:cs typeface="Times New Roman" panose="02020603050405020304" pitchFamily="18" charset="0"/>
            </a:endParaRPr>
          </a:p>
        </p:txBody>
      </p:sp>
      <p:sp>
        <p:nvSpPr>
          <p:cNvPr id="30" name="Shape 28"/>
          <p:cNvSpPr/>
          <p:nvPr/>
        </p:nvSpPr>
        <p:spPr>
          <a:xfrm>
            <a:off x="6446520" y="3749040"/>
            <a:ext cx="438912"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1" name="Text 29"/>
          <p:cNvSpPr/>
          <p:nvPr/>
        </p:nvSpPr>
        <p:spPr>
          <a:xfrm>
            <a:off x="6483096" y="3767328"/>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32" name="Text 30"/>
          <p:cNvSpPr/>
          <p:nvPr/>
        </p:nvSpPr>
        <p:spPr>
          <a:xfrm>
            <a:off x="7013448" y="3685032"/>
            <a:ext cx="4197096" cy="402336"/>
          </a:xfrm>
          <a:prstGeom prst="rect">
            <a:avLst/>
          </a:prstGeom>
          <a:noFill/>
          <a:ln/>
        </p:spPr>
        <p:txBody>
          <a:bodyPr wrap="square" lIns="0" tIns="0" rIns="0" bIns="0" rtlCol="0" anchor="ctr">
            <a:no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Bổ sung vị trí mới khi có nhiệm vụ thật sự phát sinh</a:t>
            </a:r>
            <a:endParaRPr lang="en-US" dirty="0">
              <a:latin typeface="Times New Roman" panose="02020603050405020304" pitchFamily="18" charset="0"/>
              <a:cs typeface="Times New Roman" panose="02020603050405020304" pitchFamily="18" charset="0"/>
            </a:endParaRPr>
          </a:p>
        </p:txBody>
      </p:sp>
      <p:sp>
        <p:nvSpPr>
          <p:cNvPr id="33" name="Shape 31"/>
          <p:cNvSpPr/>
          <p:nvPr/>
        </p:nvSpPr>
        <p:spPr>
          <a:xfrm>
            <a:off x="740664" y="5212080"/>
            <a:ext cx="10680192" cy="576072"/>
          </a:xfrm>
          <a:prstGeom prst="roundRect">
            <a:avLst>
              <a:gd name="adj" fmla="val 14286"/>
            </a:avLst>
          </a:prstGeom>
          <a:solidFill>
            <a:srgbClr val="12324B"/>
          </a:solidFill>
          <a:ln w="8255">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4" name="Text 32"/>
          <p:cNvSpPr/>
          <p:nvPr/>
        </p:nvSpPr>
        <p:spPr>
          <a:xfrm>
            <a:off x="960120" y="5340096"/>
            <a:ext cx="10186416" cy="329184"/>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latin typeface="Times New Roman" panose="02020603050405020304" pitchFamily="18" charset="0"/>
                <a:ea typeface="Arial" pitchFamily="34" charset="-122"/>
                <a:cs typeface="Times New Roman" panose="02020603050405020304" pitchFamily="18" charset="0"/>
              </a:rPr>
              <a:t>Đối chiếu theo chiều dọc Trung ương – Tỉnh – Xã và chiều ngang giữa các cơ quan cùng cấp.</a:t>
            </a:r>
            <a:endParaRPr lang="en-US" sz="2000" dirty="0">
              <a:latin typeface="Times New Roman" panose="02020603050405020304" pitchFamily="18" charset="0"/>
              <a:cs typeface="Times New Roman" panose="02020603050405020304" pitchFamily="18" charset="0"/>
            </a:endParaRPr>
          </a:p>
        </p:txBody>
      </p:sp>
      <p:sp>
        <p:nvSpPr>
          <p:cNvPr id="35" name="Text 33"/>
          <p:cNvSpPr/>
          <p:nvPr/>
        </p:nvSpPr>
        <p:spPr>
          <a:xfrm>
            <a:off x="1042416" y="5943600"/>
            <a:ext cx="10058400" cy="256032"/>
          </a:xfrm>
          <a:prstGeom prst="rect">
            <a:avLst/>
          </a:prstGeom>
          <a:noFill/>
          <a:ln/>
        </p:spPr>
        <p:txBody>
          <a:bodyPr wrap="square" lIns="0" tIns="0" rIns="0" bIns="0" rtlCol="0" anchor="ctr">
            <a:normAutofit lnSpcReduction="10000"/>
          </a:bodyPr>
          <a:lstStyle/>
          <a:p>
            <a:pPr marL="0" indent="0" algn="ctr">
              <a:buNone/>
            </a:pPr>
            <a:r>
              <a:rPr lang="en-US" b="1" dirty="0">
                <a:solidFill>
                  <a:srgbClr val="2A6284"/>
                </a:solidFill>
                <a:latin typeface="Times New Roman" panose="02020603050405020304" pitchFamily="18" charset="0"/>
                <a:ea typeface="Arial" pitchFamily="34" charset="-122"/>
                <a:cs typeface="Times New Roman" panose="02020603050405020304" pitchFamily="18" charset="0"/>
              </a:rPr>
              <a:t>Gắn với KL76 • KH06 • KL40 (02/6/2026) • Quy định 208</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2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2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rmAutofit/>
          </a:bodyPr>
          <a:lstStyle/>
          <a:p>
            <a:pPr marL="0" indent="0">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Mỗi cơ quan phải có 02 danh mục rõ ràng</a:t>
            </a:r>
            <a:endParaRPr lang="en-US" sz="28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rmAutofit fontScale="92500" lnSpcReduction="10000"/>
          </a:bodyPr>
          <a:lstStyle/>
          <a:p>
            <a:pPr marL="0" indent="0">
              <a:buNone/>
            </a:pPr>
            <a:r>
              <a:rPr lang="en-US" dirty="0">
                <a:solidFill>
                  <a:srgbClr val="617284"/>
                </a:solidFill>
                <a:latin typeface="Times New Roman" panose="02020603050405020304" pitchFamily="18" charset="0"/>
                <a:ea typeface="Arial" pitchFamily="34" charset="-122"/>
                <a:cs typeface="Times New Roman" panose="02020603050405020304" pitchFamily="18" charset="0"/>
              </a:rPr>
              <a:t>Đây là hai sản phẩm quản lý, không chỉ là các bảng kê khai mang tính hình thức</a:t>
            </a:r>
            <a:endParaRPr lang="en-US"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05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05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rmAutofit/>
          </a:bodyPr>
          <a:lstStyle/>
          <a:p>
            <a:pPr marL="0" indent="0" algn="r">
              <a:buNone/>
            </a:pPr>
            <a:r>
              <a:rPr lang="en-US" sz="1200" b="1" dirty="0">
                <a:solidFill>
                  <a:srgbClr val="2A6284"/>
                </a:solidFill>
                <a:latin typeface="Times New Roman" panose="02020603050405020304" pitchFamily="18" charset="0"/>
                <a:ea typeface="Arial" pitchFamily="34" charset="-122"/>
                <a:cs typeface="Times New Roman" panose="02020603050405020304" pitchFamily="18" charset="0"/>
              </a:rPr>
              <a:t>06</a:t>
            </a:r>
            <a:endParaRPr lang="en-US" sz="1200" dirty="0">
              <a:latin typeface="Times New Roman" panose="02020603050405020304" pitchFamily="18" charset="0"/>
              <a:cs typeface="Times New Roman" panose="02020603050405020304" pitchFamily="18" charset="0"/>
            </a:endParaRPr>
          </a:p>
        </p:txBody>
      </p:sp>
      <p:sp>
        <p:nvSpPr>
          <p:cNvPr id="11" name="Shape 9"/>
          <p:cNvSpPr/>
          <p:nvPr/>
        </p:nvSpPr>
        <p:spPr>
          <a:xfrm>
            <a:off x="704088" y="1746504"/>
            <a:ext cx="5276088" cy="3529584"/>
          </a:xfrm>
          <a:prstGeom prst="roundRect">
            <a:avLst>
              <a:gd name="adj" fmla="val 233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2" name="Shape 10"/>
          <p:cNvSpPr/>
          <p:nvPr/>
        </p:nvSpPr>
        <p:spPr>
          <a:xfrm>
            <a:off x="932688" y="1956816"/>
            <a:ext cx="1636776" cy="292608"/>
          </a:xfrm>
          <a:prstGeom prst="roundRect">
            <a:avLst>
              <a:gd name="adj" fmla="val 31250"/>
            </a:avLst>
          </a:prstGeom>
          <a:solidFill>
            <a:srgbClr val="2A6284"/>
          </a:solidFill>
          <a:ln w="8255">
            <a:solidFill>
              <a:srgbClr val="2A6284"/>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3" name="Text 11"/>
          <p:cNvSpPr/>
          <p:nvPr/>
        </p:nvSpPr>
        <p:spPr>
          <a:xfrm>
            <a:off x="969264" y="1975104"/>
            <a:ext cx="1563624"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DANH MỤC 01</a:t>
            </a:r>
            <a:endParaRPr lang="en-US" sz="1400" dirty="0">
              <a:latin typeface="Times New Roman" panose="02020603050405020304" pitchFamily="18" charset="0"/>
              <a:cs typeface="Times New Roman" panose="02020603050405020304" pitchFamily="18" charset="0"/>
            </a:endParaRPr>
          </a:p>
        </p:txBody>
      </p:sp>
      <p:sp>
        <p:nvSpPr>
          <p:cNvPr id="14" name="Text 12"/>
          <p:cNvSpPr/>
          <p:nvPr/>
        </p:nvSpPr>
        <p:spPr>
          <a:xfrm>
            <a:off x="941832" y="2414016"/>
            <a:ext cx="4562856" cy="466344"/>
          </a:xfrm>
          <a:prstGeom prst="rect">
            <a:avLst/>
          </a:prstGeom>
          <a:noFill/>
          <a:ln/>
        </p:spPr>
        <p:txBody>
          <a:bodyPr wrap="square" lIns="0" tIns="0" rIns="0" bIns="0" rtlCol="0" anchor="ctr">
            <a:normAutofit/>
          </a:bodyPr>
          <a:lstStyle/>
          <a:p>
            <a:pPr marL="0" indent="0">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VỊ TRÍ VIỆC LÀM</a:t>
            </a:r>
            <a:endParaRPr lang="en-US" sz="2800" dirty="0">
              <a:latin typeface="Times New Roman" panose="02020603050405020304" pitchFamily="18" charset="0"/>
              <a:cs typeface="Times New Roman" panose="02020603050405020304" pitchFamily="18" charset="0"/>
            </a:endParaRPr>
          </a:p>
        </p:txBody>
      </p:sp>
      <p:sp>
        <p:nvSpPr>
          <p:cNvPr id="15" name="Text 13"/>
          <p:cNvSpPr/>
          <p:nvPr/>
        </p:nvSpPr>
        <p:spPr>
          <a:xfrm>
            <a:off x="969264" y="2990088"/>
            <a:ext cx="4626864" cy="777240"/>
          </a:xfrm>
          <a:prstGeom prst="rect">
            <a:avLst/>
          </a:prstGeom>
          <a:noFill/>
          <a:ln/>
        </p:spPr>
        <p:txBody>
          <a:bodyPr wrap="square" lIns="0" tIns="0" rIns="0" bIns="0" rtlCol="0" anchor="t">
            <a:normAutofit/>
          </a:bodyPr>
          <a:lstStyle/>
          <a:p>
            <a:pPr marL="0" indent="0">
              <a:buNone/>
            </a:pPr>
            <a:r>
              <a:rPr lang="en-US" sz="2000" dirty="0">
                <a:solidFill>
                  <a:srgbClr val="243B4D"/>
                </a:solidFill>
                <a:latin typeface="Times New Roman" panose="02020603050405020304" pitchFamily="18" charset="0"/>
                <a:ea typeface="Arial" pitchFamily="34" charset="-122"/>
                <a:cs typeface="Times New Roman" panose="02020603050405020304" pitchFamily="18" charset="0"/>
              </a:rPr>
              <a:t>Giữ nguyên  •  Điều chỉnh</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solidFill>
                  <a:srgbClr val="243B4D"/>
                </a:solidFill>
                <a:latin typeface="Times New Roman" panose="02020603050405020304" pitchFamily="18" charset="0"/>
                <a:ea typeface="Arial" pitchFamily="34" charset="-122"/>
                <a:cs typeface="Times New Roman" panose="02020603050405020304" pitchFamily="18" charset="0"/>
              </a:rPr>
              <a:t>Tích hợp  •  Đề nghị bổ sung</a:t>
            </a:r>
            <a:endParaRPr lang="en-US" sz="2000" dirty="0">
              <a:latin typeface="Times New Roman" panose="02020603050405020304" pitchFamily="18" charset="0"/>
              <a:cs typeface="Times New Roman" panose="02020603050405020304" pitchFamily="18" charset="0"/>
            </a:endParaRPr>
          </a:p>
        </p:txBody>
      </p:sp>
      <p:sp>
        <p:nvSpPr>
          <p:cNvPr id="16" name="Shape 14"/>
          <p:cNvSpPr/>
          <p:nvPr/>
        </p:nvSpPr>
        <p:spPr>
          <a:xfrm>
            <a:off x="950976" y="4050792"/>
            <a:ext cx="4663440"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7" name="Text 15"/>
          <p:cNvSpPr/>
          <p:nvPr/>
        </p:nvSpPr>
        <p:spPr>
          <a:xfrm>
            <a:off x="950976" y="4206240"/>
            <a:ext cx="4690872" cy="804672"/>
          </a:xfrm>
          <a:prstGeom prst="rect">
            <a:avLst/>
          </a:prstGeom>
          <a:noFill/>
          <a:ln/>
        </p:spPr>
        <p:txBody>
          <a:bodyPr wrap="square" lIns="0" tIns="0" rIns="0" bIns="0" rtlCol="0" anchor="ctr">
            <a:normAutofit/>
          </a:bodyPr>
          <a:lstStyle/>
          <a:p>
            <a:pPr marL="0" indent="0">
              <a:buNone/>
            </a:pPr>
            <a:r>
              <a:rPr lang="en-US" b="1" dirty="0">
                <a:solidFill>
                  <a:srgbClr val="1D7676"/>
                </a:solidFill>
                <a:latin typeface="Times New Roman" panose="02020603050405020304" pitchFamily="18" charset="0"/>
                <a:ea typeface="Arial" pitchFamily="34" charset="-122"/>
                <a:cs typeface="Times New Roman" panose="02020603050405020304" pitchFamily="18" charset="0"/>
              </a:rPr>
              <a:t>Gắn với: nhiệm vụ, sản phẩm, thẩm quyền, trách nhiệm và yêu cầu năng lực.</a:t>
            </a:r>
            <a:endParaRPr lang="en-US" dirty="0">
              <a:latin typeface="Times New Roman" panose="02020603050405020304" pitchFamily="18" charset="0"/>
              <a:cs typeface="Times New Roman" panose="02020603050405020304" pitchFamily="18" charset="0"/>
            </a:endParaRPr>
          </a:p>
        </p:txBody>
      </p:sp>
      <p:sp>
        <p:nvSpPr>
          <p:cNvPr id="18" name="Shape 16"/>
          <p:cNvSpPr/>
          <p:nvPr/>
        </p:nvSpPr>
        <p:spPr>
          <a:xfrm>
            <a:off x="6199632" y="1746504"/>
            <a:ext cx="5276088" cy="3529584"/>
          </a:xfrm>
          <a:prstGeom prst="roundRect">
            <a:avLst>
              <a:gd name="adj" fmla="val 233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9" name="Shape 17"/>
          <p:cNvSpPr/>
          <p:nvPr/>
        </p:nvSpPr>
        <p:spPr>
          <a:xfrm>
            <a:off x="6419088" y="1956816"/>
            <a:ext cx="1636776"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0" name="Text 18"/>
          <p:cNvSpPr/>
          <p:nvPr/>
        </p:nvSpPr>
        <p:spPr>
          <a:xfrm>
            <a:off x="6455664" y="1975104"/>
            <a:ext cx="1563624"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DANH MỤC 02</a:t>
            </a:r>
            <a:endParaRPr lang="en-US" sz="1400" dirty="0">
              <a:latin typeface="Times New Roman" panose="02020603050405020304" pitchFamily="18" charset="0"/>
              <a:cs typeface="Times New Roman" panose="02020603050405020304" pitchFamily="18" charset="0"/>
            </a:endParaRPr>
          </a:p>
        </p:txBody>
      </p:sp>
      <p:sp>
        <p:nvSpPr>
          <p:cNvPr id="21" name="Text 19"/>
          <p:cNvSpPr/>
          <p:nvPr/>
        </p:nvSpPr>
        <p:spPr>
          <a:xfrm>
            <a:off x="6419088" y="2414016"/>
            <a:ext cx="4718304" cy="466344"/>
          </a:xfrm>
          <a:prstGeom prst="rect">
            <a:avLst/>
          </a:prstGeom>
          <a:noFill/>
          <a:ln/>
        </p:spPr>
        <p:txBody>
          <a:bodyPr wrap="square" lIns="0" tIns="0" rIns="0" bIns="0" rtlCol="0" anchor="ctr">
            <a:normAutofit/>
          </a:bodyPr>
          <a:lstStyle/>
          <a:p>
            <a:pPr marL="0" indent="0">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BẤT CẬP VÀ KIẾN NGHỊ</a:t>
            </a:r>
            <a:endParaRPr lang="en-US" sz="2400" dirty="0">
              <a:latin typeface="Times New Roman" panose="02020603050405020304" pitchFamily="18" charset="0"/>
              <a:cs typeface="Times New Roman" panose="02020603050405020304" pitchFamily="18" charset="0"/>
            </a:endParaRPr>
          </a:p>
        </p:txBody>
      </p:sp>
      <p:sp>
        <p:nvSpPr>
          <p:cNvPr id="22" name="Text 20"/>
          <p:cNvSpPr/>
          <p:nvPr/>
        </p:nvSpPr>
        <p:spPr>
          <a:xfrm>
            <a:off x="6437376" y="3008376"/>
            <a:ext cx="4599432" cy="813816"/>
          </a:xfrm>
          <a:prstGeom prst="rect">
            <a:avLst/>
          </a:prstGeom>
          <a:noFill/>
          <a:ln/>
        </p:spPr>
        <p:txBody>
          <a:bodyPr wrap="square" lIns="0" tIns="0" rIns="0" bIns="0" rtlCol="0" anchor="t">
            <a:normAutofit/>
          </a:bodyPr>
          <a:lstStyle/>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Nhiệm vụ giao thoa  •  Thủ tục bất hợp lý</a:t>
            </a:r>
            <a:endParaRPr lang="en-US" dirty="0">
              <a:latin typeface="Times New Roman" panose="02020603050405020304" pitchFamily="18" charset="0"/>
              <a:cs typeface="Times New Roman" panose="02020603050405020304" pitchFamily="18" charset="0"/>
            </a:endParaRPr>
          </a:p>
          <a:p>
            <a:pPr marL="0" indent="0">
              <a:buNone/>
            </a:pPr>
            <a:r>
              <a:rPr lang="en-US" dirty="0">
                <a:solidFill>
                  <a:srgbClr val="243B4D"/>
                </a:solidFill>
                <a:latin typeface="Times New Roman" panose="02020603050405020304" pitchFamily="18" charset="0"/>
                <a:ea typeface="Arial" pitchFamily="34" charset="-122"/>
                <a:cs typeface="Times New Roman" panose="02020603050405020304" pitchFamily="18" charset="0"/>
              </a:rPr>
              <a:t>Dữ liệu chưa liên thông  •  Văn bản cần sửa</a:t>
            </a:r>
            <a:endParaRPr lang="en-US" dirty="0">
              <a:latin typeface="Times New Roman" panose="02020603050405020304" pitchFamily="18" charset="0"/>
              <a:cs typeface="Times New Roman" panose="02020603050405020304" pitchFamily="18" charset="0"/>
            </a:endParaRPr>
          </a:p>
        </p:txBody>
      </p:sp>
      <p:sp>
        <p:nvSpPr>
          <p:cNvPr id="23" name="Shape 21"/>
          <p:cNvSpPr/>
          <p:nvPr/>
        </p:nvSpPr>
        <p:spPr>
          <a:xfrm>
            <a:off x="6428232" y="4050792"/>
            <a:ext cx="4709160"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4" name="Text 22"/>
          <p:cNvSpPr/>
          <p:nvPr/>
        </p:nvSpPr>
        <p:spPr>
          <a:xfrm>
            <a:off x="6419088" y="4206240"/>
            <a:ext cx="4690872" cy="832104"/>
          </a:xfrm>
          <a:prstGeom prst="rect">
            <a:avLst/>
          </a:prstGeom>
          <a:noFill/>
          <a:ln/>
        </p:spPr>
        <p:txBody>
          <a:bodyPr wrap="square" lIns="0" tIns="0" rIns="0" bIns="0" rtlCol="0" anchor="ctr">
            <a:normAutofit/>
          </a:bodyPr>
          <a:lstStyle/>
          <a:p>
            <a:pPr marL="0" indent="0">
              <a:buNone/>
            </a:pPr>
            <a:r>
              <a:rPr lang="en-US" b="1" dirty="0">
                <a:solidFill>
                  <a:srgbClr val="1D7676"/>
                </a:solidFill>
                <a:latin typeface="Times New Roman" panose="02020603050405020304" pitchFamily="18" charset="0"/>
                <a:ea typeface="Arial" pitchFamily="34" charset="-122"/>
                <a:cs typeface="Times New Roman" panose="02020603050405020304" pitchFamily="18" charset="0"/>
              </a:rPr>
              <a:t>Ghi rõ: cơ quan có thẩm quyền, nội dung kiến nghị, sản phẩm, thời hạn xử lý.</a:t>
            </a:r>
            <a:endParaRPr lang="en-US" dirty="0">
              <a:latin typeface="Times New Roman" panose="02020603050405020304" pitchFamily="18" charset="0"/>
              <a:cs typeface="Times New Roman" panose="02020603050405020304" pitchFamily="18" charset="0"/>
            </a:endParaRPr>
          </a:p>
        </p:txBody>
      </p:sp>
      <p:sp>
        <p:nvSpPr>
          <p:cNvPr id="25" name="Shape 23"/>
          <p:cNvSpPr/>
          <p:nvPr/>
        </p:nvSpPr>
        <p:spPr>
          <a:xfrm>
            <a:off x="667512" y="5568696"/>
            <a:ext cx="10844784" cy="539496"/>
          </a:xfrm>
          <a:prstGeom prst="roundRect">
            <a:avLst>
              <a:gd name="adj" fmla="val 13559"/>
            </a:avLst>
          </a:prstGeom>
          <a:solidFill>
            <a:srgbClr val="EAF1F6"/>
          </a:solidFill>
          <a:ln w="8255">
            <a:solidFill>
              <a:srgbClr val="EAF1F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6" name="Text 24"/>
          <p:cNvSpPr/>
          <p:nvPr/>
        </p:nvSpPr>
        <p:spPr>
          <a:xfrm>
            <a:off x="859536" y="5650992"/>
            <a:ext cx="10469880" cy="374904"/>
          </a:xfrm>
          <a:prstGeom prst="rect">
            <a:avLst/>
          </a:prstGeom>
          <a:noFill/>
          <a:ln/>
        </p:spPr>
        <p:txBody>
          <a:bodyPr wrap="square" lIns="0" tIns="0" rIns="0" bIns="0" rtlCol="0" anchor="ctr">
            <a:normAutofit/>
          </a:bodyPr>
          <a:lstStyle/>
          <a:p>
            <a:pPr marL="0" indent="0" algn="ctr">
              <a:buNone/>
            </a:pPr>
            <a:r>
              <a:rPr lang="en-US" sz="1600" b="1" dirty="0">
                <a:solidFill>
                  <a:srgbClr val="2A6284"/>
                </a:solidFill>
                <a:latin typeface="Times New Roman" panose="02020603050405020304" pitchFamily="18" charset="0"/>
                <a:ea typeface="Arial" pitchFamily="34" charset="-122"/>
                <a:cs typeface="Times New Roman" panose="02020603050405020304" pitchFamily="18" charset="0"/>
              </a:rPr>
              <a:t>Vị trí tham mưu: tính cả sản phẩm chủ trì, phối hợp, tần suất, chất lượng và độ phức tạp; không chỉ đếm văn bản.</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2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2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rmAutofit/>
          </a:bodyPr>
          <a:lstStyle/>
          <a:p>
            <a:pPr marL="0" indent="0">
              <a:buNone/>
            </a:pPr>
            <a:r>
              <a:rPr lang="en-US" sz="2800" b="1" dirty="0">
                <a:solidFill>
                  <a:srgbClr val="163854"/>
                </a:solidFill>
                <a:latin typeface="Times New Roman" panose="02020603050405020304" pitchFamily="18" charset="0"/>
                <a:ea typeface="Arial" pitchFamily="34" charset="-122"/>
                <a:cs typeface="Times New Roman" panose="02020603050405020304" pitchFamily="18" charset="0"/>
              </a:rPr>
              <a:t>2. Tổ chức thực hiện: tiến độ rõ, sản phẩm cụ thể</a:t>
            </a:r>
            <a:endParaRPr lang="en-US" sz="28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rm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Giao nhiệm vụ và kiểm chứng kết quả đến từng đầu mối</a:t>
            </a:r>
            <a:endParaRPr lang="en-US" sz="1400"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05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05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rmAutofit/>
          </a:bodyPr>
          <a:lstStyle/>
          <a:p>
            <a:pPr marL="0" indent="0" algn="r">
              <a:buNone/>
            </a:pPr>
            <a:r>
              <a:rPr lang="en-US" sz="1200" b="1" dirty="0">
                <a:solidFill>
                  <a:srgbClr val="2A6284"/>
                </a:solidFill>
                <a:latin typeface="Times New Roman" panose="02020603050405020304" pitchFamily="18" charset="0"/>
                <a:ea typeface="Arial" pitchFamily="34" charset="-122"/>
                <a:cs typeface="Times New Roman" panose="02020603050405020304" pitchFamily="18" charset="0"/>
              </a:rPr>
              <a:t>07</a:t>
            </a:r>
            <a:endParaRPr lang="en-US" sz="1200" dirty="0">
              <a:latin typeface="Times New Roman" panose="02020603050405020304" pitchFamily="18" charset="0"/>
              <a:cs typeface="Times New Roman" panose="02020603050405020304" pitchFamily="18" charset="0"/>
            </a:endParaRPr>
          </a:p>
        </p:txBody>
      </p:sp>
      <p:sp>
        <p:nvSpPr>
          <p:cNvPr id="11" name="Shape 9"/>
          <p:cNvSpPr/>
          <p:nvPr/>
        </p:nvSpPr>
        <p:spPr>
          <a:xfrm>
            <a:off x="676656" y="1746504"/>
            <a:ext cx="1655064" cy="1005840"/>
          </a:xfrm>
          <a:prstGeom prst="roundRect">
            <a:avLst>
              <a:gd name="adj" fmla="val 818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2" name="Text 10"/>
          <p:cNvSpPr/>
          <p:nvPr/>
        </p:nvSpPr>
        <p:spPr>
          <a:xfrm>
            <a:off x="749808"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10/11</a:t>
            </a:r>
            <a:endParaRPr lang="en-US" sz="2400" dirty="0">
              <a:latin typeface="Times New Roman" panose="02020603050405020304" pitchFamily="18" charset="0"/>
              <a:cs typeface="Times New Roman" panose="02020603050405020304" pitchFamily="18" charset="0"/>
            </a:endParaRPr>
          </a:p>
        </p:txBody>
      </p:sp>
      <p:sp>
        <p:nvSpPr>
          <p:cNvPr id="13" name="Text 11"/>
          <p:cNvSpPr/>
          <p:nvPr/>
        </p:nvSpPr>
        <p:spPr>
          <a:xfrm>
            <a:off x="768096" y="2322576"/>
            <a:ext cx="1472184" cy="283464"/>
          </a:xfrm>
          <a:prstGeom prst="rect">
            <a:avLst/>
          </a:prstGeom>
          <a:noFill/>
          <a:ln/>
        </p:spPr>
        <p:txBody>
          <a:bodyPr wrap="square" lIns="0" tIns="0" rIns="0" bIns="0" rtlCol="0" anchor="ctr">
            <a:normAutofit/>
          </a:bodyPr>
          <a:lstStyle/>
          <a:p>
            <a:pPr marL="0" indent="0" algn="ctr">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Dữ liệu ban đầu</a:t>
            </a:r>
            <a:endParaRPr lang="en-US" sz="1400" dirty="0">
              <a:latin typeface="Times New Roman" panose="02020603050405020304" pitchFamily="18" charset="0"/>
              <a:cs typeface="Times New Roman" panose="02020603050405020304" pitchFamily="18" charset="0"/>
            </a:endParaRPr>
          </a:p>
        </p:txBody>
      </p:sp>
      <p:sp>
        <p:nvSpPr>
          <p:cNvPr id="14" name="Shape 12"/>
          <p:cNvSpPr/>
          <p:nvPr/>
        </p:nvSpPr>
        <p:spPr>
          <a:xfrm>
            <a:off x="2532888" y="1746504"/>
            <a:ext cx="1655064" cy="1005840"/>
          </a:xfrm>
          <a:prstGeom prst="roundRect">
            <a:avLst>
              <a:gd name="adj" fmla="val 818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5" name="Text 13"/>
          <p:cNvSpPr/>
          <p:nvPr/>
        </p:nvSpPr>
        <p:spPr>
          <a:xfrm>
            <a:off x="2606040"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15/11</a:t>
            </a:r>
            <a:endParaRPr lang="en-US" sz="2400" dirty="0">
              <a:latin typeface="Times New Roman" panose="02020603050405020304" pitchFamily="18" charset="0"/>
              <a:cs typeface="Times New Roman" panose="02020603050405020304" pitchFamily="18" charset="0"/>
            </a:endParaRPr>
          </a:p>
        </p:txBody>
      </p:sp>
      <p:sp>
        <p:nvSpPr>
          <p:cNvPr id="16" name="Text 14"/>
          <p:cNvSpPr/>
          <p:nvPr/>
        </p:nvSpPr>
        <p:spPr>
          <a:xfrm>
            <a:off x="2624328" y="2322576"/>
            <a:ext cx="1472184" cy="283464"/>
          </a:xfrm>
          <a:prstGeom prst="rect">
            <a:avLst/>
          </a:prstGeom>
          <a:noFill/>
          <a:ln/>
        </p:spPr>
        <p:txBody>
          <a:bodyPr wrap="square" lIns="0" tIns="0" rIns="0" bIns="0" rtlCol="0" anchor="ctr">
            <a:normAutofit/>
          </a:bodyPr>
          <a:lstStyle/>
          <a:p>
            <a:pPr marL="0" indent="0" algn="ctr">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Kiểm tra, chuẩn hóa</a:t>
            </a:r>
            <a:endParaRPr lang="en-US" sz="1400" dirty="0">
              <a:latin typeface="Times New Roman" panose="02020603050405020304" pitchFamily="18" charset="0"/>
              <a:cs typeface="Times New Roman" panose="02020603050405020304" pitchFamily="18" charset="0"/>
            </a:endParaRPr>
          </a:p>
        </p:txBody>
      </p:sp>
      <p:sp>
        <p:nvSpPr>
          <p:cNvPr id="17" name="Shape 15"/>
          <p:cNvSpPr/>
          <p:nvPr/>
        </p:nvSpPr>
        <p:spPr>
          <a:xfrm>
            <a:off x="4389120" y="1746504"/>
            <a:ext cx="1655064" cy="1005840"/>
          </a:xfrm>
          <a:prstGeom prst="roundRect">
            <a:avLst>
              <a:gd name="adj" fmla="val 818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18" name="Text 16"/>
          <p:cNvSpPr/>
          <p:nvPr/>
        </p:nvSpPr>
        <p:spPr>
          <a:xfrm>
            <a:off x="4462272"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20/11</a:t>
            </a:r>
            <a:endParaRPr lang="en-US" sz="2400" dirty="0">
              <a:latin typeface="Times New Roman" panose="02020603050405020304" pitchFamily="18" charset="0"/>
              <a:cs typeface="Times New Roman" panose="02020603050405020304" pitchFamily="18" charset="0"/>
            </a:endParaRPr>
          </a:p>
        </p:txBody>
      </p:sp>
      <p:sp>
        <p:nvSpPr>
          <p:cNvPr id="19" name="Text 17"/>
          <p:cNvSpPr/>
          <p:nvPr/>
        </p:nvSpPr>
        <p:spPr>
          <a:xfrm>
            <a:off x="4480560" y="2322576"/>
            <a:ext cx="1472184" cy="283464"/>
          </a:xfrm>
          <a:prstGeom prst="rect">
            <a:avLst/>
          </a:prstGeom>
          <a:noFill/>
          <a:ln/>
        </p:spPr>
        <p:txBody>
          <a:bodyPr wrap="square" lIns="0" tIns="0" rIns="0" bIns="0" rtlCol="0" anchor="ctr">
            <a:noAutofit/>
          </a:bodyPr>
          <a:lstStyle/>
          <a:p>
            <a:pPr marL="0" indent="0" algn="ctr">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Nhu cầu và phương án</a:t>
            </a:r>
            <a:endParaRPr lang="en-US" sz="1400" dirty="0">
              <a:latin typeface="Times New Roman" panose="02020603050405020304" pitchFamily="18" charset="0"/>
              <a:cs typeface="Times New Roman" panose="02020603050405020304" pitchFamily="18" charset="0"/>
            </a:endParaRPr>
          </a:p>
        </p:txBody>
      </p:sp>
      <p:sp>
        <p:nvSpPr>
          <p:cNvPr id="20" name="Shape 18"/>
          <p:cNvSpPr/>
          <p:nvPr/>
        </p:nvSpPr>
        <p:spPr>
          <a:xfrm>
            <a:off x="6245352" y="1746504"/>
            <a:ext cx="1655064" cy="1005840"/>
          </a:xfrm>
          <a:prstGeom prst="roundRect">
            <a:avLst>
              <a:gd name="adj" fmla="val 818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1" name="Text 19"/>
          <p:cNvSpPr/>
          <p:nvPr/>
        </p:nvSpPr>
        <p:spPr>
          <a:xfrm>
            <a:off x="6318504"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25/11</a:t>
            </a:r>
            <a:endParaRPr lang="en-US" sz="2400" dirty="0">
              <a:latin typeface="Times New Roman" panose="02020603050405020304" pitchFamily="18" charset="0"/>
              <a:cs typeface="Times New Roman" panose="02020603050405020304" pitchFamily="18" charset="0"/>
            </a:endParaRPr>
          </a:p>
        </p:txBody>
      </p:sp>
      <p:sp>
        <p:nvSpPr>
          <p:cNvPr id="22" name="Text 20"/>
          <p:cNvSpPr/>
          <p:nvPr/>
        </p:nvSpPr>
        <p:spPr>
          <a:xfrm>
            <a:off x="6336792" y="2322576"/>
            <a:ext cx="1472184" cy="283464"/>
          </a:xfrm>
          <a:prstGeom prst="rect">
            <a:avLst/>
          </a:prstGeom>
          <a:noFill/>
          <a:ln/>
        </p:spPr>
        <p:txBody>
          <a:bodyPr wrap="square" lIns="0" tIns="0" rIns="0" bIns="0" rtlCol="0" anchor="ctr">
            <a:noAutofit/>
          </a:bodyPr>
          <a:lstStyle/>
          <a:p>
            <a:pPr marL="0" indent="0" algn="ctr">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Trung ương tổng hợp</a:t>
            </a:r>
            <a:endParaRPr lang="en-US" sz="1400" dirty="0">
              <a:latin typeface="Times New Roman" panose="02020603050405020304" pitchFamily="18" charset="0"/>
              <a:cs typeface="Times New Roman" panose="02020603050405020304" pitchFamily="18" charset="0"/>
            </a:endParaRPr>
          </a:p>
        </p:txBody>
      </p:sp>
      <p:sp>
        <p:nvSpPr>
          <p:cNvPr id="23" name="Shape 21"/>
          <p:cNvSpPr/>
          <p:nvPr/>
        </p:nvSpPr>
        <p:spPr>
          <a:xfrm>
            <a:off x="8101584" y="1746504"/>
            <a:ext cx="1655064" cy="1005840"/>
          </a:xfrm>
          <a:prstGeom prst="roundRect">
            <a:avLst>
              <a:gd name="adj" fmla="val 8182"/>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4" name="Text 22"/>
          <p:cNvSpPr/>
          <p:nvPr/>
        </p:nvSpPr>
        <p:spPr>
          <a:xfrm>
            <a:off x="8174736"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2A6284"/>
                </a:solidFill>
                <a:latin typeface="Times New Roman" panose="02020603050405020304" pitchFamily="18" charset="0"/>
                <a:ea typeface="Arial" pitchFamily="34" charset="-122"/>
                <a:cs typeface="Times New Roman" panose="02020603050405020304" pitchFamily="18" charset="0"/>
              </a:rPr>
              <a:t>30/11</a:t>
            </a:r>
            <a:endParaRPr lang="en-US" sz="2400" dirty="0">
              <a:latin typeface="Times New Roman" panose="02020603050405020304" pitchFamily="18" charset="0"/>
              <a:cs typeface="Times New Roman" panose="02020603050405020304" pitchFamily="18" charset="0"/>
            </a:endParaRPr>
          </a:p>
        </p:txBody>
      </p:sp>
      <p:sp>
        <p:nvSpPr>
          <p:cNvPr id="25" name="Text 23"/>
          <p:cNvSpPr/>
          <p:nvPr/>
        </p:nvSpPr>
        <p:spPr>
          <a:xfrm>
            <a:off x="8193024" y="2322576"/>
            <a:ext cx="1472184" cy="283464"/>
          </a:xfrm>
          <a:prstGeom prst="rect">
            <a:avLst/>
          </a:prstGeom>
          <a:noFill/>
          <a:ln/>
        </p:spPr>
        <p:txBody>
          <a:bodyPr wrap="square" lIns="0" tIns="0" rIns="0" bIns="0" rtlCol="0" anchor="ctr">
            <a:normAutofit/>
          </a:bodyPr>
          <a:lstStyle/>
          <a:p>
            <a:pPr marL="0" indent="0" algn="ctr">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Hoàn thiện hồ sơ</a:t>
            </a:r>
            <a:endParaRPr lang="en-US" sz="1400" dirty="0">
              <a:latin typeface="Times New Roman" panose="02020603050405020304" pitchFamily="18" charset="0"/>
              <a:cs typeface="Times New Roman" panose="02020603050405020304" pitchFamily="18" charset="0"/>
            </a:endParaRPr>
          </a:p>
        </p:txBody>
      </p:sp>
      <p:sp>
        <p:nvSpPr>
          <p:cNvPr id="26" name="Shape 24"/>
          <p:cNvSpPr/>
          <p:nvPr/>
        </p:nvSpPr>
        <p:spPr>
          <a:xfrm>
            <a:off x="9957816" y="1746504"/>
            <a:ext cx="1655064" cy="1005840"/>
          </a:xfrm>
          <a:prstGeom prst="roundRect">
            <a:avLst>
              <a:gd name="adj" fmla="val 8182"/>
            </a:avLst>
          </a:prstGeom>
          <a:solidFill>
            <a:srgbClr val="C00000"/>
          </a:solidFill>
          <a:ln w="8255">
            <a:solidFill>
              <a:srgbClr val="12324B"/>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27" name="Text 25"/>
          <p:cNvSpPr/>
          <p:nvPr/>
        </p:nvSpPr>
        <p:spPr>
          <a:xfrm>
            <a:off x="10030968" y="1865376"/>
            <a:ext cx="1490472" cy="384048"/>
          </a:xfrm>
          <a:prstGeom prst="rect">
            <a:avLst/>
          </a:prstGeom>
          <a:noFill/>
          <a:ln/>
        </p:spPr>
        <p:txBody>
          <a:bodyPr wrap="square" lIns="0" tIns="0" rIns="0" bIns="0" rtlCol="0" anchor="ctr">
            <a:normAutofit/>
          </a:bodyPr>
          <a:lstStyle/>
          <a:p>
            <a:pPr marL="0" indent="0" algn="ctr">
              <a:buNone/>
            </a:pPr>
            <a:r>
              <a:rPr lang="en-US" sz="2400" b="1" dirty="0">
                <a:solidFill>
                  <a:srgbClr val="FFFFFF"/>
                </a:solidFill>
                <a:latin typeface="Times New Roman" panose="02020603050405020304" pitchFamily="18" charset="0"/>
                <a:ea typeface="Arial" pitchFamily="34" charset="-122"/>
                <a:cs typeface="Times New Roman" panose="02020603050405020304" pitchFamily="18" charset="0"/>
              </a:rPr>
              <a:t>12/2026</a:t>
            </a:r>
            <a:endParaRPr lang="en-US" sz="2400" dirty="0">
              <a:latin typeface="Times New Roman" panose="02020603050405020304" pitchFamily="18" charset="0"/>
              <a:cs typeface="Times New Roman" panose="02020603050405020304" pitchFamily="18" charset="0"/>
            </a:endParaRPr>
          </a:p>
        </p:txBody>
      </p:sp>
      <p:sp>
        <p:nvSpPr>
          <p:cNvPr id="28" name="Text 26"/>
          <p:cNvSpPr/>
          <p:nvPr/>
        </p:nvSpPr>
        <p:spPr>
          <a:xfrm>
            <a:off x="10049256" y="2322576"/>
            <a:ext cx="1472184" cy="283464"/>
          </a:xfrm>
          <a:prstGeom prst="rect">
            <a:avLst/>
          </a:prstGeom>
          <a:noFill/>
          <a:ln/>
        </p:spPr>
        <p:txBody>
          <a:bodyPr wrap="square" lIns="0" tIns="0" rIns="0" bIns="0" rtlCol="0" anchor="ctr">
            <a:noAutofit/>
          </a:bodyPr>
          <a:lstStyle/>
          <a:p>
            <a:pPr marL="0" indent="0" algn="ctr">
              <a:buNone/>
            </a:pPr>
            <a:r>
              <a:rPr lang="en-US" sz="1600" b="1" dirty="0">
                <a:solidFill>
                  <a:srgbClr val="DCEEF5"/>
                </a:solidFill>
                <a:latin typeface="Times New Roman" panose="02020603050405020304" pitchFamily="18" charset="0"/>
                <a:ea typeface="Arial" pitchFamily="34" charset="-122"/>
                <a:cs typeface="Times New Roman" panose="02020603050405020304" pitchFamily="18" charset="0"/>
              </a:rPr>
              <a:t>Báo cáo Bộ Chính trị</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786384" y="3054096"/>
            <a:ext cx="8229600" cy="374904"/>
          </a:xfrm>
          <a:prstGeom prst="rect">
            <a:avLst/>
          </a:prstGeom>
          <a:noFill/>
          <a:ln/>
        </p:spPr>
        <p:txBody>
          <a:bodyPr wrap="square" lIns="0" tIns="0" rIns="0" bIns="0" rtlCol="0" anchor="ctr">
            <a:normAutofit/>
          </a:bodyPr>
          <a:lstStyle/>
          <a:p>
            <a:pPr marL="0" indent="0">
              <a:buNone/>
            </a:pPr>
            <a:r>
              <a:rPr lang="en-US" sz="2400" b="1" dirty="0">
                <a:solidFill>
                  <a:srgbClr val="163854"/>
                </a:solidFill>
                <a:latin typeface="Times New Roman" panose="02020603050405020304" pitchFamily="18" charset="0"/>
                <a:ea typeface="Arial" pitchFamily="34" charset="-122"/>
                <a:cs typeface="Times New Roman" panose="02020603050405020304" pitchFamily="18" charset="0"/>
              </a:rPr>
              <a:t>04 SẢN PHẨM CUỐI NĂM</a:t>
            </a:r>
            <a:endParaRPr lang="en-US" sz="2400" dirty="0">
              <a:latin typeface="Times New Roman" panose="02020603050405020304" pitchFamily="18" charset="0"/>
              <a:cs typeface="Times New Roman" panose="02020603050405020304" pitchFamily="18" charset="0"/>
            </a:endParaRPr>
          </a:p>
        </p:txBody>
      </p:sp>
      <p:sp>
        <p:nvSpPr>
          <p:cNvPr id="30" name="Shape 28"/>
          <p:cNvSpPr/>
          <p:nvPr/>
        </p:nvSpPr>
        <p:spPr>
          <a:xfrm>
            <a:off x="713232" y="3611880"/>
            <a:ext cx="5248656" cy="768096"/>
          </a:xfrm>
          <a:prstGeom prst="roundRect">
            <a:avLst>
              <a:gd name="adj" fmla="val 10714"/>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1" name="Shape 29"/>
          <p:cNvSpPr/>
          <p:nvPr/>
        </p:nvSpPr>
        <p:spPr>
          <a:xfrm>
            <a:off x="868680" y="3785616"/>
            <a:ext cx="438912"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2" name="Text 30"/>
          <p:cNvSpPr/>
          <p:nvPr/>
        </p:nvSpPr>
        <p:spPr>
          <a:xfrm>
            <a:off x="905256" y="3803904"/>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400" dirty="0">
              <a:latin typeface="Times New Roman" panose="02020603050405020304" pitchFamily="18" charset="0"/>
              <a:cs typeface="Times New Roman" panose="02020603050405020304" pitchFamily="18" charset="0"/>
            </a:endParaRPr>
          </a:p>
        </p:txBody>
      </p:sp>
      <p:sp>
        <p:nvSpPr>
          <p:cNvPr id="33" name="Text 31"/>
          <p:cNvSpPr/>
          <p:nvPr/>
        </p:nvSpPr>
        <p:spPr>
          <a:xfrm>
            <a:off x="1463040" y="3685032"/>
            <a:ext cx="4334256" cy="329184"/>
          </a:xfrm>
          <a:prstGeom prst="rect">
            <a:avLst/>
          </a:prstGeom>
          <a:noFill/>
          <a:ln/>
        </p:spPr>
        <p:txBody>
          <a:bodyPr wrap="square" lIns="0" tIns="0" rIns="0" bIns="0" rtlCol="0" anchor="ctr">
            <a:normAutofit/>
          </a:bodyPr>
          <a:lstStyle/>
          <a:p>
            <a:pPr marL="0" indent="0">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Danh mục vị trí việc làm chuẩn</a:t>
            </a:r>
            <a:endParaRPr lang="en-US" dirty="0">
              <a:latin typeface="Times New Roman" panose="02020603050405020304" pitchFamily="18" charset="0"/>
              <a:cs typeface="Times New Roman" panose="02020603050405020304" pitchFamily="18" charset="0"/>
            </a:endParaRPr>
          </a:p>
        </p:txBody>
      </p:sp>
      <p:sp>
        <p:nvSpPr>
          <p:cNvPr id="34" name="Text 32"/>
          <p:cNvSpPr/>
          <p:nvPr/>
        </p:nvSpPr>
        <p:spPr>
          <a:xfrm>
            <a:off x="1481328" y="4050792"/>
            <a:ext cx="4215384" cy="201168"/>
          </a:xfrm>
          <a:prstGeom prst="rect">
            <a:avLst/>
          </a:prstGeom>
          <a:noFill/>
          <a:ln/>
        </p:spPr>
        <p:txBody>
          <a:bodyPr wrap="square" lIns="0" tIns="0" rIns="0" bIns="0" rtlCol="0" anchor="ctr">
            <a:no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Gắn nhiệm vụ, sản phẩm, năng lực</a:t>
            </a:r>
            <a:endParaRPr lang="en-US" sz="1400" dirty="0">
              <a:latin typeface="Times New Roman" panose="02020603050405020304" pitchFamily="18" charset="0"/>
              <a:cs typeface="Times New Roman" panose="02020603050405020304" pitchFamily="18" charset="0"/>
            </a:endParaRPr>
          </a:p>
        </p:txBody>
      </p:sp>
      <p:sp>
        <p:nvSpPr>
          <p:cNvPr id="35" name="Shape 33"/>
          <p:cNvSpPr/>
          <p:nvPr/>
        </p:nvSpPr>
        <p:spPr>
          <a:xfrm>
            <a:off x="6254496" y="3611880"/>
            <a:ext cx="5248656" cy="768096"/>
          </a:xfrm>
          <a:prstGeom prst="roundRect">
            <a:avLst>
              <a:gd name="adj" fmla="val 10714"/>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6" name="Shape 34"/>
          <p:cNvSpPr/>
          <p:nvPr/>
        </p:nvSpPr>
        <p:spPr>
          <a:xfrm>
            <a:off x="6409944" y="3785616"/>
            <a:ext cx="438912"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37" name="Text 35"/>
          <p:cNvSpPr/>
          <p:nvPr/>
        </p:nvSpPr>
        <p:spPr>
          <a:xfrm>
            <a:off x="6446520" y="3803904"/>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400" dirty="0">
              <a:latin typeface="Times New Roman" panose="02020603050405020304" pitchFamily="18" charset="0"/>
              <a:cs typeface="Times New Roman" panose="02020603050405020304" pitchFamily="18" charset="0"/>
            </a:endParaRPr>
          </a:p>
        </p:txBody>
      </p:sp>
      <p:sp>
        <p:nvSpPr>
          <p:cNvPr id="38" name="Text 36"/>
          <p:cNvSpPr/>
          <p:nvPr/>
        </p:nvSpPr>
        <p:spPr>
          <a:xfrm>
            <a:off x="7004304" y="3685032"/>
            <a:ext cx="4334256" cy="329184"/>
          </a:xfrm>
          <a:prstGeom prst="rect">
            <a:avLst/>
          </a:prstGeom>
          <a:noFill/>
          <a:ln/>
        </p:spPr>
        <p:txBody>
          <a:bodyPr wrap="square" lIns="0" tIns="0" rIns="0" bIns="0" rtlCol="0" anchor="ctr">
            <a:normAutofit/>
          </a:bodyPr>
          <a:lstStyle/>
          <a:p>
            <a:pPr marL="0" indent="0">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Cơ sở dữ liệu thống nhất</a:t>
            </a:r>
            <a:endParaRPr lang="en-US" dirty="0">
              <a:latin typeface="Times New Roman" panose="02020603050405020304" pitchFamily="18" charset="0"/>
              <a:cs typeface="Times New Roman" panose="02020603050405020304" pitchFamily="18" charset="0"/>
            </a:endParaRPr>
          </a:p>
        </p:txBody>
      </p:sp>
      <p:sp>
        <p:nvSpPr>
          <p:cNvPr id="39" name="Text 37"/>
          <p:cNvSpPr/>
          <p:nvPr/>
        </p:nvSpPr>
        <p:spPr>
          <a:xfrm>
            <a:off x="7022592" y="4050792"/>
            <a:ext cx="4215384" cy="201168"/>
          </a:xfrm>
          <a:prstGeom prst="rect">
            <a:avLst/>
          </a:prstGeom>
          <a:noFill/>
          <a:ln/>
        </p:spPr>
        <p:txBody>
          <a:bodyPr wrap="square" lIns="0" tIns="0" rIns="0" bIns="0" rtlCol="0" anchor="ctr">
            <a:no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Có nguồn, trạng thái kiểm chứng, người xác nhận</a:t>
            </a:r>
            <a:endParaRPr lang="en-US" sz="1400" dirty="0">
              <a:latin typeface="Times New Roman" panose="02020603050405020304" pitchFamily="18" charset="0"/>
              <a:cs typeface="Times New Roman" panose="02020603050405020304" pitchFamily="18" charset="0"/>
            </a:endParaRPr>
          </a:p>
        </p:txBody>
      </p:sp>
      <p:sp>
        <p:nvSpPr>
          <p:cNvPr id="40" name="Shape 38"/>
          <p:cNvSpPr/>
          <p:nvPr/>
        </p:nvSpPr>
        <p:spPr>
          <a:xfrm>
            <a:off x="713232" y="4544568"/>
            <a:ext cx="5248656" cy="768096"/>
          </a:xfrm>
          <a:prstGeom prst="roundRect">
            <a:avLst>
              <a:gd name="adj" fmla="val 10714"/>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1" name="Shape 39"/>
          <p:cNvSpPr/>
          <p:nvPr/>
        </p:nvSpPr>
        <p:spPr>
          <a:xfrm>
            <a:off x="868680" y="4718304"/>
            <a:ext cx="438912"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2" name="Text 40"/>
          <p:cNvSpPr/>
          <p:nvPr/>
        </p:nvSpPr>
        <p:spPr>
          <a:xfrm>
            <a:off x="905256" y="4736592"/>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400" dirty="0">
              <a:latin typeface="Times New Roman" panose="02020603050405020304" pitchFamily="18" charset="0"/>
              <a:cs typeface="Times New Roman" panose="02020603050405020304" pitchFamily="18" charset="0"/>
            </a:endParaRPr>
          </a:p>
        </p:txBody>
      </p:sp>
      <p:sp>
        <p:nvSpPr>
          <p:cNvPr id="43" name="Text 41"/>
          <p:cNvSpPr/>
          <p:nvPr/>
        </p:nvSpPr>
        <p:spPr>
          <a:xfrm>
            <a:off x="1463040" y="4617720"/>
            <a:ext cx="4334256" cy="329184"/>
          </a:xfrm>
          <a:prstGeom prst="rect">
            <a:avLst/>
          </a:prstGeom>
          <a:noFill/>
          <a:ln/>
        </p:spPr>
        <p:txBody>
          <a:bodyPr wrap="square" lIns="0" tIns="0" rIns="0" bIns="0" rtlCol="0" anchor="ctr">
            <a:normAutofit/>
          </a:bodyPr>
          <a:lstStyle/>
          <a:p>
            <a:pPr marL="0" indent="0">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Nhu cầu và phương án 2027–2031</a:t>
            </a:r>
            <a:endParaRPr lang="en-US" dirty="0">
              <a:latin typeface="Times New Roman" panose="02020603050405020304" pitchFamily="18" charset="0"/>
              <a:cs typeface="Times New Roman" panose="02020603050405020304" pitchFamily="18" charset="0"/>
            </a:endParaRPr>
          </a:p>
        </p:txBody>
      </p:sp>
      <p:sp>
        <p:nvSpPr>
          <p:cNvPr id="44" name="Text 42"/>
          <p:cNvSpPr/>
          <p:nvPr/>
        </p:nvSpPr>
        <p:spPr>
          <a:xfrm>
            <a:off x="1481328" y="4983480"/>
            <a:ext cx="4215384" cy="201168"/>
          </a:xfrm>
          <a:prstGeom prst="rect">
            <a:avLst/>
          </a:prstGeom>
          <a:noFill/>
          <a:ln/>
        </p:spPr>
        <p:txBody>
          <a:bodyPr wrap="square" lIns="0" tIns="0" rIns="0" bIns="0" rtlCol="0" anchor="ctr">
            <a:no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Giải trình riêng cho từng năm</a:t>
            </a:r>
            <a:endParaRPr lang="en-US" sz="1400" dirty="0">
              <a:latin typeface="Times New Roman" panose="02020603050405020304" pitchFamily="18" charset="0"/>
              <a:cs typeface="Times New Roman" panose="02020603050405020304" pitchFamily="18" charset="0"/>
            </a:endParaRPr>
          </a:p>
        </p:txBody>
      </p:sp>
      <p:sp>
        <p:nvSpPr>
          <p:cNvPr id="45" name="Shape 43"/>
          <p:cNvSpPr/>
          <p:nvPr/>
        </p:nvSpPr>
        <p:spPr>
          <a:xfrm>
            <a:off x="6254496" y="4544568"/>
            <a:ext cx="5248656" cy="768096"/>
          </a:xfrm>
          <a:prstGeom prst="roundRect">
            <a:avLst>
              <a:gd name="adj" fmla="val 10714"/>
            </a:avLst>
          </a:prstGeom>
          <a:solidFill>
            <a:srgbClr val="FFFFFF"/>
          </a:solidFill>
          <a:ln w="8255">
            <a:solidFill>
              <a:srgbClr val="CED9E2"/>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6" name="Shape 44"/>
          <p:cNvSpPr/>
          <p:nvPr/>
        </p:nvSpPr>
        <p:spPr>
          <a:xfrm>
            <a:off x="6409944" y="4718304"/>
            <a:ext cx="438912" cy="292608"/>
          </a:xfrm>
          <a:prstGeom prst="roundRect">
            <a:avLst>
              <a:gd name="adj" fmla="val 31250"/>
            </a:avLst>
          </a:prstGeom>
          <a:solidFill>
            <a:srgbClr val="1D7676"/>
          </a:solidFill>
          <a:ln w="8255">
            <a:solidFill>
              <a:srgbClr val="1D767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47" name="Text 45"/>
          <p:cNvSpPr/>
          <p:nvPr/>
        </p:nvSpPr>
        <p:spPr>
          <a:xfrm>
            <a:off x="6446520" y="4736592"/>
            <a:ext cx="365760" cy="2560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400" dirty="0">
              <a:latin typeface="Times New Roman" panose="02020603050405020304" pitchFamily="18" charset="0"/>
              <a:cs typeface="Times New Roman" panose="02020603050405020304" pitchFamily="18" charset="0"/>
            </a:endParaRPr>
          </a:p>
        </p:txBody>
      </p:sp>
      <p:sp>
        <p:nvSpPr>
          <p:cNvPr id="48" name="Text 46"/>
          <p:cNvSpPr/>
          <p:nvPr/>
        </p:nvSpPr>
        <p:spPr>
          <a:xfrm>
            <a:off x="7004304" y="4617720"/>
            <a:ext cx="4334256" cy="329184"/>
          </a:xfrm>
          <a:prstGeom prst="rect">
            <a:avLst/>
          </a:prstGeom>
          <a:noFill/>
          <a:ln/>
        </p:spPr>
        <p:txBody>
          <a:bodyPr wrap="square" lIns="0" tIns="0" rIns="0" bIns="0" rtlCol="0" anchor="ctr">
            <a:normAutofit/>
          </a:bodyPr>
          <a:lstStyle/>
          <a:p>
            <a:pPr marL="0" indent="0">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Danh mục bất cập, kiến nghị</a:t>
            </a:r>
            <a:endParaRPr lang="en-US" dirty="0">
              <a:latin typeface="Times New Roman" panose="02020603050405020304" pitchFamily="18" charset="0"/>
              <a:cs typeface="Times New Roman" panose="02020603050405020304" pitchFamily="18" charset="0"/>
            </a:endParaRPr>
          </a:p>
        </p:txBody>
      </p:sp>
      <p:sp>
        <p:nvSpPr>
          <p:cNvPr id="49" name="Text 47"/>
          <p:cNvSpPr/>
          <p:nvPr/>
        </p:nvSpPr>
        <p:spPr>
          <a:xfrm>
            <a:off x="7022592" y="4983480"/>
            <a:ext cx="4215384" cy="201168"/>
          </a:xfrm>
          <a:prstGeom prst="rect">
            <a:avLst/>
          </a:prstGeom>
          <a:noFill/>
          <a:ln/>
        </p:spPr>
        <p:txBody>
          <a:bodyPr wrap="square" lIns="0" tIns="0" rIns="0" bIns="0" rtlCol="0" anchor="ctr">
            <a:noAutofit/>
          </a:bodyPr>
          <a:lstStyle/>
          <a:p>
            <a:pPr marL="0" indent="0">
              <a:buNone/>
            </a:pPr>
            <a:r>
              <a:rPr lang="en-US" sz="1400" dirty="0">
                <a:solidFill>
                  <a:srgbClr val="617284"/>
                </a:solidFill>
                <a:latin typeface="Times New Roman" panose="02020603050405020304" pitchFamily="18" charset="0"/>
                <a:ea typeface="Arial" pitchFamily="34" charset="-122"/>
                <a:cs typeface="Times New Roman" panose="02020603050405020304" pitchFamily="18" charset="0"/>
              </a:rPr>
              <a:t>Thẩm quyền xử lý, sản phẩm, thời hạn</a:t>
            </a:r>
            <a:endParaRPr lang="en-US" sz="1400" dirty="0">
              <a:latin typeface="Times New Roman" panose="02020603050405020304" pitchFamily="18" charset="0"/>
              <a:cs typeface="Times New Roman" panose="02020603050405020304" pitchFamily="18" charset="0"/>
            </a:endParaRPr>
          </a:p>
        </p:txBody>
      </p:sp>
      <p:sp>
        <p:nvSpPr>
          <p:cNvPr id="50" name="Shape 48"/>
          <p:cNvSpPr/>
          <p:nvPr/>
        </p:nvSpPr>
        <p:spPr>
          <a:xfrm>
            <a:off x="667512" y="5751576"/>
            <a:ext cx="10844784" cy="466344"/>
          </a:xfrm>
          <a:prstGeom prst="roundRect">
            <a:avLst>
              <a:gd name="adj" fmla="val 15686"/>
            </a:avLst>
          </a:prstGeom>
          <a:solidFill>
            <a:srgbClr val="EAF1F6"/>
          </a:solidFill>
          <a:ln w="8255">
            <a:solidFill>
              <a:srgbClr val="EAF1F6"/>
            </a:solidFill>
            <a:prstDash val="solid"/>
          </a:ln>
        </p:spPr>
        <p:txBody>
          <a:bodyPr/>
          <a:lstStyle/>
          <a:p>
            <a:endParaRPr lang="en-US" sz="2000">
              <a:latin typeface="Times New Roman" panose="02020603050405020304" pitchFamily="18" charset="0"/>
              <a:cs typeface="Times New Roman" panose="02020603050405020304" pitchFamily="18" charset="0"/>
            </a:endParaRPr>
          </a:p>
        </p:txBody>
      </p:sp>
      <p:sp>
        <p:nvSpPr>
          <p:cNvPr id="51" name="Text 49"/>
          <p:cNvSpPr/>
          <p:nvPr/>
        </p:nvSpPr>
        <p:spPr>
          <a:xfrm>
            <a:off x="859536" y="5833872"/>
            <a:ext cx="10469880" cy="301752"/>
          </a:xfrm>
          <a:prstGeom prst="rect">
            <a:avLst/>
          </a:prstGeom>
          <a:noFill/>
          <a:ln/>
        </p:spPr>
        <p:txBody>
          <a:bodyPr wrap="square" lIns="0" tIns="0" rIns="0" bIns="0" rtlCol="0" anchor="ctr">
            <a:normAutofit/>
          </a:bodyPr>
          <a:lstStyle/>
          <a:p>
            <a:pPr marL="0" indent="0" algn="ctr">
              <a:buNone/>
            </a:pPr>
            <a:r>
              <a:rPr lang="en-US" sz="1600" b="1" dirty="0">
                <a:solidFill>
                  <a:srgbClr val="2A6284"/>
                </a:solidFill>
                <a:latin typeface="Times New Roman" panose="02020603050405020304" pitchFamily="18" charset="0"/>
                <a:ea typeface="Arial" pitchFamily="34" charset="-122"/>
                <a:cs typeface="Times New Roman" panose="02020603050405020304" pitchFamily="18" charset="0"/>
              </a:rPr>
              <a:t>Từ </a:t>
            </a:r>
            <a:r>
              <a:rPr lang="en-US" sz="1600" b="1" dirty="0" err="1">
                <a:solidFill>
                  <a:srgbClr val="2A6284"/>
                </a:solidFill>
                <a:latin typeface="Times New Roman" panose="02020603050405020304" pitchFamily="18" charset="0"/>
                <a:ea typeface="Arial" pitchFamily="34" charset="-122"/>
                <a:cs typeface="Times New Roman" panose="02020603050405020304" pitchFamily="18" charset="0"/>
              </a:rPr>
              <a:t>tháng</a:t>
            </a:r>
            <a:r>
              <a:rPr lang="en-US" sz="1600" b="1" dirty="0">
                <a:solidFill>
                  <a:srgbClr val="2A6284"/>
                </a:solidFill>
                <a:latin typeface="Times New Roman" panose="02020603050405020304" pitchFamily="18" charset="0"/>
                <a:ea typeface="Arial" pitchFamily="34" charset="-122"/>
                <a:cs typeface="Times New Roman" panose="02020603050405020304" pitchFamily="18" charset="0"/>
              </a:rPr>
              <a:t> 10/2026 báo cáo tiến độ hằng tháng; phối hợp Bộ Nội vụ và các đầu mối theo thẩm quyền.</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
          </a:xfrm>
          <a:prstGeom prst="rect">
            <a:avLst/>
          </a:prstGeom>
          <a:solidFill>
            <a:srgbClr val="12324B"/>
          </a:solidFill>
          <a:ln w="5080">
            <a:solidFill>
              <a:srgbClr val="1232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 name="Shape 1"/>
          <p:cNvSpPr/>
          <p:nvPr/>
        </p:nvSpPr>
        <p:spPr>
          <a:xfrm>
            <a:off x="466344" y="384048"/>
            <a:ext cx="68580" cy="658368"/>
          </a:xfrm>
          <a:prstGeom prst="rect">
            <a:avLst/>
          </a:prstGeom>
          <a:solidFill>
            <a:srgbClr val="C49A4B"/>
          </a:solidFill>
          <a:ln w="5080">
            <a:solidFill>
              <a:srgbClr val="C49A4B"/>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 name="Text 2"/>
          <p:cNvSpPr/>
          <p:nvPr/>
        </p:nvSpPr>
        <p:spPr>
          <a:xfrm>
            <a:off x="658368" y="329184"/>
            <a:ext cx="8229600" cy="228600"/>
          </a:xfrm>
          <a:prstGeom prst="rect">
            <a:avLst/>
          </a:prstGeom>
          <a:noFill/>
          <a:ln/>
        </p:spPr>
        <p:txBody>
          <a:bodyPr wrap="square" lIns="0" tIns="0" rIns="0" bIns="0" rtlCol="0" anchor="ctr">
            <a:normAutofit/>
          </a:bodyPr>
          <a:lstStyle/>
          <a:p>
            <a:pPr marL="0" indent="0">
              <a:buNone/>
            </a:pPr>
            <a:r>
              <a:rPr lang="en-US" sz="1400" b="1" kern="0" spc="80" dirty="0">
                <a:solidFill>
                  <a:srgbClr val="2A6284"/>
                </a:solidFill>
                <a:latin typeface="Times New Roman" panose="02020603050405020304" pitchFamily="18" charset="0"/>
                <a:ea typeface="Arial" pitchFamily="34" charset="-122"/>
                <a:cs typeface="Times New Roman" panose="02020603050405020304" pitchFamily="18" charset="0"/>
              </a:rPr>
              <a:t>KẾT LUẬN HỘI NGHỊ • 22/10/2026</a:t>
            </a:r>
            <a:endParaRPr lang="en-US" sz="1400" dirty="0">
              <a:latin typeface="Times New Roman" panose="02020603050405020304" pitchFamily="18" charset="0"/>
              <a:cs typeface="Times New Roman" panose="02020603050405020304" pitchFamily="18" charset="0"/>
            </a:endParaRPr>
          </a:p>
        </p:txBody>
      </p:sp>
      <p:sp>
        <p:nvSpPr>
          <p:cNvPr id="5" name="Text 3"/>
          <p:cNvSpPr/>
          <p:nvPr/>
        </p:nvSpPr>
        <p:spPr>
          <a:xfrm>
            <a:off x="658368" y="640080"/>
            <a:ext cx="10972800" cy="448056"/>
          </a:xfrm>
          <a:prstGeom prst="rect">
            <a:avLst/>
          </a:prstGeom>
          <a:noFill/>
          <a:ln/>
        </p:spPr>
        <p:txBody>
          <a:bodyPr wrap="square" lIns="0" tIns="0" rIns="0" bIns="0" rtlCol="0" anchor="ctr">
            <a:noAutofit/>
          </a:bodyPr>
          <a:lstStyle/>
          <a:p>
            <a:pPr marL="0" indent="0">
              <a:buNone/>
            </a:pPr>
            <a:r>
              <a:rPr lang="en-US" sz="3200" b="1" dirty="0">
                <a:solidFill>
                  <a:srgbClr val="163854"/>
                </a:solidFill>
                <a:latin typeface="Times New Roman" panose="02020603050405020304" pitchFamily="18" charset="0"/>
                <a:ea typeface="Arial" pitchFamily="34" charset="-122"/>
                <a:cs typeface="Times New Roman" panose="02020603050405020304" pitchFamily="18" charset="0"/>
              </a:rPr>
              <a:t>06 yêu cầu cần quán triệt trong tổ chức thực hiện</a:t>
            </a:r>
            <a:endParaRPr lang="en-US" sz="3200" dirty="0">
              <a:latin typeface="Times New Roman" panose="02020603050405020304" pitchFamily="18" charset="0"/>
              <a:cs typeface="Times New Roman" panose="02020603050405020304" pitchFamily="18" charset="0"/>
            </a:endParaRPr>
          </a:p>
        </p:txBody>
      </p:sp>
      <p:sp>
        <p:nvSpPr>
          <p:cNvPr id="6" name="Shape 4"/>
          <p:cNvSpPr/>
          <p:nvPr/>
        </p:nvSpPr>
        <p:spPr>
          <a:xfrm>
            <a:off x="621792" y="1188720"/>
            <a:ext cx="10945368" cy="0"/>
          </a:xfrm>
          <a:prstGeom prst="line">
            <a:avLst/>
          </a:prstGeom>
          <a:noFill/>
          <a:ln w="1270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7" name="Text 5"/>
          <p:cNvSpPr/>
          <p:nvPr/>
        </p:nvSpPr>
        <p:spPr>
          <a:xfrm>
            <a:off x="676656" y="1271016"/>
            <a:ext cx="10972800" cy="237744"/>
          </a:xfrm>
          <a:prstGeom prst="rect">
            <a:avLst/>
          </a:prstGeom>
          <a:noFill/>
          <a:ln/>
        </p:spPr>
        <p:txBody>
          <a:bodyPr wrap="square" lIns="0" tIns="0" rIns="0" bIns="0" rtlCol="0" anchor="ctr">
            <a:noAutofit/>
          </a:bodyPr>
          <a:lstStyle/>
          <a:p>
            <a:pPr marL="0" indent="0">
              <a:buNone/>
            </a:pPr>
            <a:r>
              <a:rPr lang="en-US" sz="1600" dirty="0">
                <a:solidFill>
                  <a:srgbClr val="617284"/>
                </a:solidFill>
                <a:latin typeface="Times New Roman" panose="02020603050405020304" pitchFamily="18" charset="0"/>
                <a:ea typeface="Arial" pitchFamily="34" charset="-122"/>
                <a:cs typeface="Times New Roman" panose="02020603050405020304" pitchFamily="18" charset="0"/>
              </a:rPr>
              <a:t>Người đứng đầu chịu trách nhiệm trực tiếp về chất lượng, tiến độ và kết quả</a:t>
            </a:r>
            <a:endParaRPr lang="en-US" sz="1600" dirty="0">
              <a:latin typeface="Times New Roman" panose="02020603050405020304" pitchFamily="18" charset="0"/>
              <a:cs typeface="Times New Roman" panose="02020603050405020304" pitchFamily="18" charset="0"/>
            </a:endParaRPr>
          </a:p>
        </p:txBody>
      </p:sp>
      <p:sp>
        <p:nvSpPr>
          <p:cNvPr id="8" name="Shape 6"/>
          <p:cNvSpPr/>
          <p:nvPr/>
        </p:nvSpPr>
        <p:spPr>
          <a:xfrm>
            <a:off x="621792" y="6455664"/>
            <a:ext cx="10945368" cy="0"/>
          </a:xfrm>
          <a:prstGeom prst="line">
            <a:avLst/>
          </a:prstGeom>
          <a:noFill/>
          <a:ln w="10160">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9" name="Text 7"/>
          <p:cNvSpPr/>
          <p:nvPr/>
        </p:nvSpPr>
        <p:spPr>
          <a:xfrm>
            <a:off x="676656" y="6501384"/>
            <a:ext cx="9601200" cy="155448"/>
          </a:xfrm>
          <a:prstGeom prst="rect">
            <a:avLst/>
          </a:prstGeom>
          <a:noFill/>
          <a:ln/>
        </p:spPr>
        <p:txBody>
          <a:bodyPr wrap="square" lIns="0" tIns="0" rIns="0" bIns="0" rtlCol="0" anchor="ctr">
            <a:noAutofit/>
          </a:bodyPr>
          <a:lstStyle/>
          <a:p>
            <a:pPr marL="0" indent="0">
              <a:buNone/>
            </a:pPr>
            <a:r>
              <a:rPr lang="en-US" sz="1100" dirty="0">
                <a:solidFill>
                  <a:srgbClr val="617284"/>
                </a:solidFill>
                <a:latin typeface="Times New Roman" panose="02020603050405020304" pitchFamily="18" charset="0"/>
                <a:ea typeface="Arial" pitchFamily="34" charset="-122"/>
                <a:cs typeface="Times New Roman" panose="02020603050405020304" pitchFamily="18" charset="0"/>
              </a:rPr>
              <a:t>Kết luận số 107-KL/TW • Hướng dẫn số 07-HD/BTCTW</a:t>
            </a:r>
            <a:endParaRPr lang="en-US" sz="1100" dirty="0">
              <a:latin typeface="Times New Roman" panose="02020603050405020304" pitchFamily="18" charset="0"/>
              <a:cs typeface="Times New Roman" panose="02020603050405020304" pitchFamily="18" charset="0"/>
            </a:endParaRPr>
          </a:p>
        </p:txBody>
      </p:sp>
      <p:sp>
        <p:nvSpPr>
          <p:cNvPr id="10" name="Text 8"/>
          <p:cNvSpPr/>
          <p:nvPr/>
        </p:nvSpPr>
        <p:spPr>
          <a:xfrm>
            <a:off x="11064240" y="6483096"/>
            <a:ext cx="429768" cy="201168"/>
          </a:xfrm>
          <a:prstGeom prst="rect">
            <a:avLst/>
          </a:prstGeom>
          <a:noFill/>
          <a:ln/>
        </p:spPr>
        <p:txBody>
          <a:bodyPr wrap="square" lIns="0" tIns="0" rIns="0" bIns="0" rtlCol="0" anchor="ctr">
            <a:noAutofit/>
          </a:bodyPr>
          <a:lstStyle/>
          <a:p>
            <a:pPr marL="0" indent="0" algn="r">
              <a:buNone/>
            </a:pPr>
            <a:r>
              <a:rPr lang="en-US" sz="1400" b="1" dirty="0">
                <a:solidFill>
                  <a:srgbClr val="2A6284"/>
                </a:solidFill>
                <a:latin typeface="Times New Roman" panose="02020603050405020304" pitchFamily="18" charset="0"/>
                <a:ea typeface="Arial" pitchFamily="34" charset="-122"/>
                <a:cs typeface="Times New Roman" panose="02020603050405020304" pitchFamily="18" charset="0"/>
              </a:rPr>
              <a:t>08</a:t>
            </a:r>
            <a:endParaRPr lang="en-US" sz="1400" dirty="0">
              <a:latin typeface="Times New Roman" panose="02020603050405020304" pitchFamily="18" charset="0"/>
              <a:cs typeface="Times New Roman" panose="02020603050405020304" pitchFamily="18" charset="0"/>
            </a:endParaRPr>
          </a:p>
        </p:txBody>
      </p:sp>
      <p:sp>
        <p:nvSpPr>
          <p:cNvPr id="11" name="Shape 9"/>
          <p:cNvSpPr/>
          <p:nvPr/>
        </p:nvSpPr>
        <p:spPr>
          <a:xfrm>
            <a:off x="722376" y="167335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2" name="Shape 10"/>
          <p:cNvSpPr/>
          <p:nvPr/>
        </p:nvSpPr>
        <p:spPr>
          <a:xfrm>
            <a:off x="886968" y="1837944"/>
            <a:ext cx="475488"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3" name="Text 11"/>
          <p:cNvSpPr/>
          <p:nvPr/>
        </p:nvSpPr>
        <p:spPr>
          <a:xfrm>
            <a:off x="923544" y="185623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01</a:t>
            </a:r>
            <a:endParaRPr lang="en-US" sz="1600" dirty="0">
              <a:latin typeface="Times New Roman" panose="02020603050405020304" pitchFamily="18" charset="0"/>
              <a:cs typeface="Times New Roman" panose="02020603050405020304" pitchFamily="18" charset="0"/>
            </a:endParaRPr>
          </a:p>
        </p:txBody>
      </p:sp>
      <p:sp>
        <p:nvSpPr>
          <p:cNvPr id="14" name="Text 12"/>
          <p:cNvSpPr/>
          <p:nvPr/>
        </p:nvSpPr>
        <p:spPr>
          <a:xfrm>
            <a:off x="1499616" y="1792224"/>
            <a:ext cx="4169664" cy="320040"/>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CÔNG KHAI, CẬP NHẬT</a:t>
            </a:r>
            <a:endParaRPr lang="en-US" sz="2000" dirty="0">
              <a:latin typeface="Times New Roman" panose="02020603050405020304" pitchFamily="18" charset="0"/>
              <a:cs typeface="Times New Roman" panose="02020603050405020304" pitchFamily="18" charset="0"/>
            </a:endParaRPr>
          </a:p>
        </p:txBody>
      </p:sp>
      <p:sp>
        <p:nvSpPr>
          <p:cNvPr id="15" name="Text 13"/>
          <p:cNvSpPr/>
          <p:nvPr/>
        </p:nvSpPr>
        <p:spPr>
          <a:xfrm>
            <a:off x="1508760" y="217627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Tài liệu, giải đáp và cách làm hiệu quả trên Cổng Thông tin điện tử Đảng Cộng sản Việt Nam.</a:t>
            </a:r>
            <a:endParaRPr lang="en-US" sz="1600" dirty="0">
              <a:latin typeface="Times New Roman" panose="02020603050405020304" pitchFamily="18" charset="0"/>
              <a:cs typeface="Times New Roman" panose="02020603050405020304" pitchFamily="18" charset="0"/>
            </a:endParaRPr>
          </a:p>
        </p:txBody>
      </p:sp>
      <p:sp>
        <p:nvSpPr>
          <p:cNvPr id="16" name="Shape 14"/>
          <p:cNvSpPr/>
          <p:nvPr/>
        </p:nvSpPr>
        <p:spPr>
          <a:xfrm>
            <a:off x="6227064" y="167335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7" name="Shape 15"/>
          <p:cNvSpPr/>
          <p:nvPr/>
        </p:nvSpPr>
        <p:spPr>
          <a:xfrm>
            <a:off x="6391656" y="1837944"/>
            <a:ext cx="475488"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18" name="Text 16"/>
          <p:cNvSpPr/>
          <p:nvPr/>
        </p:nvSpPr>
        <p:spPr>
          <a:xfrm>
            <a:off x="6428232" y="185623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02</a:t>
            </a:r>
            <a:endParaRPr lang="en-US" sz="1600" dirty="0">
              <a:latin typeface="Times New Roman" panose="02020603050405020304" pitchFamily="18" charset="0"/>
              <a:cs typeface="Times New Roman" panose="02020603050405020304" pitchFamily="18" charset="0"/>
            </a:endParaRPr>
          </a:p>
        </p:txBody>
      </p:sp>
      <p:sp>
        <p:nvSpPr>
          <p:cNvPr id="19" name="Text 17"/>
          <p:cNvSpPr/>
          <p:nvPr/>
        </p:nvSpPr>
        <p:spPr>
          <a:xfrm>
            <a:off x="7004304" y="1792224"/>
            <a:ext cx="4169664" cy="320040"/>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NGƯỜI ĐỨNG ĐẦU CHỈ ĐẠO</a:t>
            </a:r>
            <a:endParaRPr lang="en-US" sz="2000" dirty="0">
              <a:latin typeface="Times New Roman" panose="02020603050405020304" pitchFamily="18" charset="0"/>
              <a:cs typeface="Times New Roman" panose="02020603050405020304" pitchFamily="18" charset="0"/>
            </a:endParaRPr>
          </a:p>
        </p:txBody>
      </p:sp>
      <p:sp>
        <p:nvSpPr>
          <p:cNvPr id="20" name="Text 18"/>
          <p:cNvSpPr/>
          <p:nvPr/>
        </p:nvSpPr>
        <p:spPr>
          <a:xfrm>
            <a:off x="7013448" y="217627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Phân công rõ trách nhiệm; thường xuyên kiểm tra, đôn đốc.</a:t>
            </a:r>
            <a:endParaRPr lang="en-US" sz="1600" dirty="0">
              <a:latin typeface="Times New Roman" panose="02020603050405020304" pitchFamily="18" charset="0"/>
              <a:cs typeface="Times New Roman" panose="02020603050405020304" pitchFamily="18" charset="0"/>
            </a:endParaRPr>
          </a:p>
        </p:txBody>
      </p:sp>
      <p:sp>
        <p:nvSpPr>
          <p:cNvPr id="21" name="Shape 19"/>
          <p:cNvSpPr/>
          <p:nvPr/>
        </p:nvSpPr>
        <p:spPr>
          <a:xfrm>
            <a:off x="722376" y="299923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2" name="Shape 20"/>
          <p:cNvSpPr/>
          <p:nvPr/>
        </p:nvSpPr>
        <p:spPr>
          <a:xfrm>
            <a:off x="886968" y="3163824"/>
            <a:ext cx="475488"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3" name="Text 21"/>
          <p:cNvSpPr/>
          <p:nvPr/>
        </p:nvSpPr>
        <p:spPr>
          <a:xfrm>
            <a:off x="923544" y="318211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03</a:t>
            </a:r>
            <a:endParaRPr lang="en-US" sz="1600" dirty="0">
              <a:latin typeface="Times New Roman" panose="02020603050405020304" pitchFamily="18" charset="0"/>
              <a:cs typeface="Times New Roman" panose="02020603050405020304" pitchFamily="18" charset="0"/>
            </a:endParaRPr>
          </a:p>
        </p:txBody>
      </p:sp>
      <p:sp>
        <p:nvSpPr>
          <p:cNvPr id="24" name="Text 22"/>
          <p:cNvSpPr/>
          <p:nvPr/>
        </p:nvSpPr>
        <p:spPr>
          <a:xfrm>
            <a:off x="1499616" y="3118104"/>
            <a:ext cx="4169664" cy="320040"/>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GIỮ VỮNG TIẾN ĐỘ</a:t>
            </a:r>
            <a:endParaRPr lang="en-US" sz="2000" dirty="0">
              <a:latin typeface="Times New Roman" panose="02020603050405020304" pitchFamily="18" charset="0"/>
              <a:cs typeface="Times New Roman" panose="02020603050405020304" pitchFamily="18" charset="0"/>
            </a:endParaRPr>
          </a:p>
        </p:txBody>
      </p:sp>
      <p:sp>
        <p:nvSpPr>
          <p:cNvPr id="25" name="Text 23"/>
          <p:cNvSpPr/>
          <p:nvPr/>
        </p:nvSpPr>
        <p:spPr>
          <a:xfrm>
            <a:off x="1508760" y="350215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Bảo đảm chất lượng từng bước; không để khâu trước ảnh hưởng khâu sau.</a:t>
            </a:r>
            <a:endParaRPr lang="en-US" sz="1600" dirty="0">
              <a:latin typeface="Times New Roman" panose="02020603050405020304" pitchFamily="18" charset="0"/>
              <a:cs typeface="Times New Roman" panose="02020603050405020304" pitchFamily="18" charset="0"/>
            </a:endParaRPr>
          </a:p>
        </p:txBody>
      </p:sp>
      <p:sp>
        <p:nvSpPr>
          <p:cNvPr id="26" name="Shape 24"/>
          <p:cNvSpPr/>
          <p:nvPr/>
        </p:nvSpPr>
        <p:spPr>
          <a:xfrm>
            <a:off x="6227064" y="299923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7" name="Shape 25"/>
          <p:cNvSpPr/>
          <p:nvPr/>
        </p:nvSpPr>
        <p:spPr>
          <a:xfrm>
            <a:off x="6391656" y="3163824"/>
            <a:ext cx="475488"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28" name="Text 26"/>
          <p:cNvSpPr/>
          <p:nvPr/>
        </p:nvSpPr>
        <p:spPr>
          <a:xfrm>
            <a:off x="6428232" y="318211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04</a:t>
            </a:r>
            <a:endParaRPr lang="en-US" sz="1600" dirty="0">
              <a:latin typeface="Times New Roman" panose="02020603050405020304" pitchFamily="18" charset="0"/>
              <a:cs typeface="Times New Roman" panose="02020603050405020304" pitchFamily="18" charset="0"/>
            </a:endParaRPr>
          </a:p>
        </p:txBody>
      </p:sp>
      <p:sp>
        <p:nvSpPr>
          <p:cNvPr id="29" name="Text 27"/>
          <p:cNvSpPr/>
          <p:nvPr/>
        </p:nvSpPr>
        <p:spPr>
          <a:xfrm>
            <a:off x="7004304" y="3118104"/>
            <a:ext cx="4169664" cy="320040"/>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NGHIÊN CỨU KỸ, TRAO ĐỔI SỚM</a:t>
            </a:r>
            <a:endParaRPr lang="en-US" sz="2000" dirty="0">
              <a:latin typeface="Times New Roman" panose="02020603050405020304" pitchFamily="18" charset="0"/>
              <a:cs typeface="Times New Roman" panose="02020603050405020304" pitchFamily="18" charset="0"/>
            </a:endParaRPr>
          </a:p>
        </p:txBody>
      </p:sp>
      <p:sp>
        <p:nvSpPr>
          <p:cNvPr id="30" name="Text 28"/>
          <p:cNvSpPr/>
          <p:nvPr/>
        </p:nvSpPr>
        <p:spPr>
          <a:xfrm>
            <a:off x="7013448" y="350215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Tham khảo các tình huống đã giải đáp; không tự xử lý khi thiếu căn cứ.</a:t>
            </a:r>
            <a:endParaRPr lang="en-US" sz="1600" dirty="0">
              <a:latin typeface="Times New Roman" panose="02020603050405020304" pitchFamily="18" charset="0"/>
              <a:cs typeface="Times New Roman" panose="02020603050405020304" pitchFamily="18" charset="0"/>
            </a:endParaRPr>
          </a:p>
        </p:txBody>
      </p:sp>
      <p:sp>
        <p:nvSpPr>
          <p:cNvPr id="31" name="Shape 29"/>
          <p:cNvSpPr/>
          <p:nvPr/>
        </p:nvSpPr>
        <p:spPr>
          <a:xfrm>
            <a:off x="722376" y="432511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2" name="Shape 30"/>
          <p:cNvSpPr/>
          <p:nvPr/>
        </p:nvSpPr>
        <p:spPr>
          <a:xfrm>
            <a:off x="886968" y="4489704"/>
            <a:ext cx="475488" cy="292608"/>
          </a:xfrm>
          <a:prstGeom prst="roundRect">
            <a:avLst>
              <a:gd name="adj" fmla="val 31250"/>
            </a:avLst>
          </a:prstGeom>
          <a:solidFill>
            <a:srgbClr val="2A6284"/>
          </a:solidFill>
          <a:ln w="8255">
            <a:solidFill>
              <a:srgbClr val="2A6284"/>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3" name="Text 31"/>
          <p:cNvSpPr/>
          <p:nvPr/>
        </p:nvSpPr>
        <p:spPr>
          <a:xfrm>
            <a:off x="923544" y="450799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05</a:t>
            </a:r>
            <a:endParaRPr lang="en-US" sz="1600" dirty="0">
              <a:latin typeface="Times New Roman" panose="02020603050405020304" pitchFamily="18" charset="0"/>
              <a:cs typeface="Times New Roman" panose="02020603050405020304" pitchFamily="18" charset="0"/>
            </a:endParaRPr>
          </a:p>
        </p:txBody>
      </p:sp>
      <p:sp>
        <p:nvSpPr>
          <p:cNvPr id="34" name="Text 32"/>
          <p:cNvSpPr/>
          <p:nvPr/>
        </p:nvSpPr>
        <p:spPr>
          <a:xfrm>
            <a:off x="1499616" y="4443984"/>
            <a:ext cx="4169664" cy="320040"/>
          </a:xfrm>
          <a:prstGeom prst="rect">
            <a:avLst/>
          </a:prstGeom>
          <a:noFill/>
          <a:ln/>
        </p:spPr>
        <p:txBody>
          <a:bodyPr wrap="square" lIns="0" tIns="0" rIns="0" bIns="0" rtlCol="0" anchor="ctr">
            <a:normAutofit/>
          </a:bodyPr>
          <a:lstStyle/>
          <a:p>
            <a:pPr marL="0" indent="0">
              <a:buNone/>
            </a:pPr>
            <a:r>
              <a:rPr lang="en-US" sz="2000" b="1" dirty="0">
                <a:solidFill>
                  <a:srgbClr val="163854"/>
                </a:solidFill>
                <a:latin typeface="Times New Roman" panose="02020603050405020304" pitchFamily="18" charset="0"/>
                <a:ea typeface="Arial" pitchFamily="34" charset="-122"/>
                <a:cs typeface="Times New Roman" panose="02020603050405020304" pitchFamily="18" charset="0"/>
              </a:rPr>
              <a:t>XỬ LÝ KỊP THỜI PHÁT SINH</a:t>
            </a:r>
            <a:endParaRPr lang="en-US" sz="2000" dirty="0">
              <a:latin typeface="Times New Roman" panose="02020603050405020304" pitchFamily="18" charset="0"/>
              <a:cs typeface="Times New Roman" panose="02020603050405020304" pitchFamily="18" charset="0"/>
            </a:endParaRPr>
          </a:p>
        </p:txBody>
      </p:sp>
      <p:sp>
        <p:nvSpPr>
          <p:cNvPr id="35" name="Text 33"/>
          <p:cNvSpPr/>
          <p:nvPr/>
        </p:nvSpPr>
        <p:spPr>
          <a:xfrm>
            <a:off x="1508760" y="482803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Làm rõ nguyên nhân, đúng thẩm quyền; không để vướng mắc lặp lại.</a:t>
            </a:r>
            <a:endParaRPr lang="en-US" sz="1600" dirty="0">
              <a:latin typeface="Times New Roman" panose="02020603050405020304" pitchFamily="18" charset="0"/>
              <a:cs typeface="Times New Roman" panose="02020603050405020304" pitchFamily="18" charset="0"/>
            </a:endParaRPr>
          </a:p>
        </p:txBody>
      </p:sp>
      <p:sp>
        <p:nvSpPr>
          <p:cNvPr id="36" name="Shape 34"/>
          <p:cNvSpPr/>
          <p:nvPr/>
        </p:nvSpPr>
        <p:spPr>
          <a:xfrm>
            <a:off x="6227064" y="4325112"/>
            <a:ext cx="5239512" cy="1124712"/>
          </a:xfrm>
          <a:prstGeom prst="roundRect">
            <a:avLst>
              <a:gd name="adj" fmla="val 7317"/>
            </a:avLst>
          </a:prstGeom>
          <a:solidFill>
            <a:srgbClr val="FFFFFF"/>
          </a:solidFill>
          <a:ln w="8255">
            <a:solidFill>
              <a:srgbClr val="CED9E2"/>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7" name="Shape 35"/>
          <p:cNvSpPr/>
          <p:nvPr/>
        </p:nvSpPr>
        <p:spPr>
          <a:xfrm>
            <a:off x="6391656" y="4489704"/>
            <a:ext cx="475488" cy="292608"/>
          </a:xfrm>
          <a:prstGeom prst="roundRect">
            <a:avLst>
              <a:gd name="adj" fmla="val 31250"/>
            </a:avLst>
          </a:prstGeom>
          <a:solidFill>
            <a:srgbClr val="1D7676"/>
          </a:solidFill>
          <a:ln w="8255">
            <a:solidFill>
              <a:srgbClr val="1D767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38" name="Text 36"/>
          <p:cNvSpPr/>
          <p:nvPr/>
        </p:nvSpPr>
        <p:spPr>
          <a:xfrm>
            <a:off x="6428232" y="4507992"/>
            <a:ext cx="402336" cy="25603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Times New Roman" panose="02020603050405020304" pitchFamily="18" charset="0"/>
                <a:ea typeface="Arial" pitchFamily="34" charset="-122"/>
                <a:cs typeface="Times New Roman" panose="02020603050405020304" pitchFamily="18" charset="0"/>
              </a:rPr>
              <a:t>06</a:t>
            </a:r>
            <a:endParaRPr lang="en-US" sz="1600" dirty="0">
              <a:latin typeface="Times New Roman" panose="02020603050405020304" pitchFamily="18" charset="0"/>
              <a:cs typeface="Times New Roman" panose="02020603050405020304" pitchFamily="18" charset="0"/>
            </a:endParaRPr>
          </a:p>
        </p:txBody>
      </p:sp>
      <p:sp>
        <p:nvSpPr>
          <p:cNvPr id="39" name="Text 37"/>
          <p:cNvSpPr/>
          <p:nvPr/>
        </p:nvSpPr>
        <p:spPr>
          <a:xfrm>
            <a:off x="7004304" y="4443984"/>
            <a:ext cx="4169664" cy="320040"/>
          </a:xfrm>
          <a:prstGeom prst="rect">
            <a:avLst/>
          </a:prstGeom>
          <a:noFill/>
          <a:ln/>
        </p:spPr>
        <p:txBody>
          <a:bodyPr wrap="square" lIns="0" tIns="0" rIns="0" bIns="0" rtlCol="0" anchor="ctr">
            <a:noAutofit/>
          </a:bodyPr>
          <a:lstStyle/>
          <a:p>
            <a:pPr marL="0" indent="0">
              <a:buNone/>
            </a:pPr>
            <a:r>
              <a:rPr lang="en-US" b="1" dirty="0">
                <a:solidFill>
                  <a:srgbClr val="163854"/>
                </a:solidFill>
                <a:latin typeface="Times New Roman" panose="02020603050405020304" pitchFamily="18" charset="0"/>
                <a:ea typeface="Arial" pitchFamily="34" charset="-122"/>
                <a:cs typeface="Times New Roman" panose="02020603050405020304" pitchFamily="18" charset="0"/>
              </a:rPr>
              <a:t>KIẾN NGHỊ HOÀN THIỆN THỂ CHẾ</a:t>
            </a:r>
            <a:endParaRPr lang="en-US" dirty="0">
              <a:latin typeface="Times New Roman" panose="02020603050405020304" pitchFamily="18" charset="0"/>
              <a:cs typeface="Times New Roman" panose="02020603050405020304" pitchFamily="18" charset="0"/>
            </a:endParaRPr>
          </a:p>
        </p:txBody>
      </p:sp>
      <p:sp>
        <p:nvSpPr>
          <p:cNvPr id="40" name="Text 38"/>
          <p:cNvSpPr/>
          <p:nvPr/>
        </p:nvSpPr>
        <p:spPr>
          <a:xfrm>
            <a:off x="7013448" y="4828032"/>
            <a:ext cx="4187952" cy="466344"/>
          </a:xfrm>
          <a:prstGeom prst="rect">
            <a:avLst/>
          </a:prstGeom>
          <a:noFill/>
          <a:ln/>
        </p:spPr>
        <p:txBody>
          <a:bodyPr wrap="square" lIns="0" tIns="0" rIns="0" bIns="0" rtlCol="0" anchor="t">
            <a:noAutofit/>
          </a:bodyPr>
          <a:lstStyle/>
          <a:p>
            <a:pPr marL="0" indent="0">
              <a:buNone/>
            </a:pPr>
            <a:r>
              <a:rPr lang="en-US" sz="1600" dirty="0">
                <a:solidFill>
                  <a:srgbClr val="243B4D"/>
                </a:solidFill>
                <a:latin typeface="Times New Roman" panose="02020603050405020304" pitchFamily="18" charset="0"/>
                <a:ea typeface="Arial" pitchFamily="34" charset="-122"/>
                <a:cs typeface="Times New Roman" panose="02020603050405020304" pitchFamily="18" charset="0"/>
              </a:rPr>
              <a:t>Phát hiện, đề xuất sửa đổi quy định không còn phù hợp.</a:t>
            </a:r>
            <a:endParaRPr lang="en-US" sz="1600" dirty="0">
              <a:latin typeface="Times New Roman" panose="02020603050405020304" pitchFamily="18" charset="0"/>
              <a:cs typeface="Times New Roman" panose="02020603050405020304" pitchFamily="18" charset="0"/>
            </a:endParaRPr>
          </a:p>
        </p:txBody>
      </p:sp>
      <p:sp>
        <p:nvSpPr>
          <p:cNvPr id="41" name="Shape 39"/>
          <p:cNvSpPr/>
          <p:nvPr/>
        </p:nvSpPr>
        <p:spPr>
          <a:xfrm>
            <a:off x="667512" y="5879592"/>
            <a:ext cx="10844784" cy="365760"/>
          </a:xfrm>
          <a:prstGeom prst="roundRect">
            <a:avLst>
              <a:gd name="adj" fmla="val 20000"/>
            </a:avLst>
          </a:prstGeom>
          <a:solidFill>
            <a:srgbClr val="EAF1F6"/>
          </a:solidFill>
          <a:ln w="8255">
            <a:solidFill>
              <a:srgbClr val="EAF1F6"/>
            </a:solidFill>
            <a:prstDash val="solid"/>
          </a:ln>
        </p:spPr>
        <p:txBody>
          <a:bodyPr/>
          <a:lstStyle/>
          <a:p>
            <a:endParaRPr lang="en-US" sz="2400">
              <a:latin typeface="Times New Roman" panose="02020603050405020304" pitchFamily="18" charset="0"/>
              <a:cs typeface="Times New Roman" panose="02020603050405020304" pitchFamily="18" charset="0"/>
            </a:endParaRPr>
          </a:p>
        </p:txBody>
      </p:sp>
      <p:sp>
        <p:nvSpPr>
          <p:cNvPr id="42" name="Text 40"/>
          <p:cNvSpPr/>
          <p:nvPr/>
        </p:nvSpPr>
        <p:spPr>
          <a:xfrm>
            <a:off x="859536" y="5961888"/>
            <a:ext cx="10469880"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2A6284"/>
                </a:solidFill>
                <a:latin typeface="Times New Roman" panose="02020603050405020304" pitchFamily="18" charset="0"/>
                <a:ea typeface="Arial" pitchFamily="34" charset="-122"/>
                <a:cs typeface="Times New Roman" panose="02020603050405020304" pitchFamily="18" charset="0"/>
              </a:rPr>
              <a:t>Kỷ luật tiến độ • Chất lượng dữ liệu • Trách nhiệm người đứng đầu • Kịp thời tháo gỡ vướng mắc</a:t>
            </a:r>
            <a:endParaRPr lang="en-US"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0000"/>
        </a:solidFill>
        <a:effectLst/>
      </p:bgPr>
    </p:bg>
    <p:spTree>
      <p:nvGrpSpPr>
        <p:cNvPr id="1" name=""/>
        <p:cNvGrpSpPr/>
        <p:nvPr/>
      </p:nvGrpSpPr>
      <p:grpSpPr>
        <a:xfrm>
          <a:off x="0" y="0"/>
          <a:ext cx="0" cy="0"/>
          <a:chOff x="0" y="0"/>
          <a:chExt cx="0" cy="0"/>
        </a:xfrm>
      </p:grpSpPr>
      <p:sp>
        <p:nvSpPr>
          <p:cNvPr id="2" name="Shape 0"/>
          <p:cNvSpPr/>
          <p:nvPr/>
        </p:nvSpPr>
        <p:spPr>
          <a:xfrm>
            <a:off x="0" y="0"/>
            <a:ext cx="12191695" cy="155448"/>
          </a:xfrm>
          <a:prstGeom prst="rect">
            <a:avLst/>
          </a:prstGeom>
          <a:solidFill>
            <a:srgbClr val="C49A4B"/>
          </a:solidFill>
          <a:ln w="5080">
            <a:solidFill>
              <a:srgbClr val="C49A4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3" name="Shape 1"/>
          <p:cNvSpPr/>
          <p:nvPr/>
        </p:nvSpPr>
        <p:spPr>
          <a:xfrm>
            <a:off x="813816" y="822960"/>
            <a:ext cx="109728" cy="4334256"/>
          </a:xfrm>
          <a:prstGeom prst="rect">
            <a:avLst/>
          </a:prstGeom>
          <a:solidFill>
            <a:srgbClr val="C49A4B"/>
          </a:solidFill>
          <a:ln w="5080">
            <a:solidFill>
              <a:srgbClr val="C49A4B"/>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5" name="Text 3"/>
          <p:cNvSpPr/>
          <p:nvPr/>
        </p:nvSpPr>
        <p:spPr>
          <a:xfrm>
            <a:off x="1179576" y="1792224"/>
            <a:ext cx="9692640" cy="502920"/>
          </a:xfrm>
          <a:prstGeom prst="rect">
            <a:avLst/>
          </a:prstGeom>
          <a:noFill/>
          <a:ln/>
        </p:spPr>
        <p:txBody>
          <a:bodyPr wrap="square" lIns="0" tIns="0" rIns="0" bIns="0" rtlCol="0" anchor="ctr">
            <a:normAutofit/>
          </a:bodyPr>
          <a:lstStyle/>
          <a:p>
            <a:pPr marL="0" indent="0">
              <a:buNone/>
            </a:pPr>
            <a:r>
              <a:rPr lang="en-US" sz="3140" b="1" dirty="0">
                <a:solidFill>
                  <a:srgbClr val="FFFFFF"/>
                </a:solidFill>
                <a:latin typeface="Times New Roman" panose="02020603050405020304" pitchFamily="18" charset="0"/>
                <a:ea typeface="Arial" pitchFamily="34" charset="-122"/>
                <a:cs typeface="Times New Roman" panose="02020603050405020304" pitchFamily="18" charset="0"/>
              </a:rPr>
              <a:t>THỐNG NHẤT NHẬN THỨC</a:t>
            </a:r>
            <a:endParaRPr lang="en-US" sz="3140" dirty="0">
              <a:latin typeface="Times New Roman" panose="02020603050405020304" pitchFamily="18" charset="0"/>
              <a:cs typeface="Times New Roman" panose="02020603050405020304" pitchFamily="18" charset="0"/>
            </a:endParaRPr>
          </a:p>
        </p:txBody>
      </p:sp>
      <p:sp>
        <p:nvSpPr>
          <p:cNvPr id="6" name="Text 4"/>
          <p:cNvSpPr/>
          <p:nvPr/>
        </p:nvSpPr>
        <p:spPr>
          <a:xfrm>
            <a:off x="1179576" y="2660904"/>
            <a:ext cx="9729216" cy="603504"/>
          </a:xfrm>
          <a:prstGeom prst="rect">
            <a:avLst/>
          </a:prstGeom>
          <a:noFill/>
          <a:ln/>
        </p:spPr>
        <p:txBody>
          <a:bodyPr wrap="square" lIns="0" tIns="0" rIns="0" bIns="0" rtlCol="0" anchor="ctr">
            <a:normAutofit/>
          </a:bodyPr>
          <a:lstStyle/>
          <a:p>
            <a:pPr marL="0" indent="0">
              <a:buNone/>
            </a:pPr>
            <a:r>
              <a:rPr lang="en-US" sz="3000" b="1" dirty="0">
                <a:solidFill>
                  <a:srgbClr val="FFFFFF"/>
                </a:solidFill>
                <a:latin typeface="Times New Roman" panose="02020603050405020304" pitchFamily="18" charset="0"/>
                <a:ea typeface="Arial" pitchFamily="34" charset="-122"/>
                <a:cs typeface="Times New Roman" panose="02020603050405020304" pitchFamily="18" charset="0"/>
              </a:rPr>
              <a:t>RÕ TRÁCH NHIỆM, RÕ SẢN PHẨM</a:t>
            </a:r>
            <a:endParaRPr lang="en-US" sz="3000" dirty="0">
              <a:latin typeface="Times New Roman" panose="02020603050405020304" pitchFamily="18" charset="0"/>
              <a:cs typeface="Times New Roman" panose="02020603050405020304" pitchFamily="18" charset="0"/>
            </a:endParaRPr>
          </a:p>
        </p:txBody>
      </p:sp>
      <p:sp>
        <p:nvSpPr>
          <p:cNvPr id="7" name="Text 5"/>
          <p:cNvSpPr/>
          <p:nvPr/>
        </p:nvSpPr>
        <p:spPr>
          <a:xfrm>
            <a:off x="1179576" y="3639312"/>
            <a:ext cx="9829800" cy="585216"/>
          </a:xfrm>
          <a:prstGeom prst="rect">
            <a:avLst/>
          </a:prstGeom>
          <a:noFill/>
          <a:ln/>
        </p:spPr>
        <p:txBody>
          <a:bodyPr wrap="square" lIns="0" tIns="0" rIns="0" bIns="0" rtlCol="0" anchor="ctr">
            <a:normAutofit/>
          </a:bodyPr>
          <a:lstStyle/>
          <a:p>
            <a:pPr marL="0" indent="0">
              <a:buNone/>
            </a:pPr>
            <a:r>
              <a:rPr lang="en-US" sz="2900" b="1" dirty="0">
                <a:solidFill>
                  <a:srgbClr val="EBCB93"/>
                </a:solidFill>
                <a:latin typeface="Times New Roman" panose="02020603050405020304" pitchFamily="18" charset="0"/>
                <a:ea typeface="Arial" pitchFamily="34" charset="-122"/>
                <a:cs typeface="Times New Roman" panose="02020603050405020304" pitchFamily="18" charset="0"/>
              </a:rPr>
              <a:t>QUYẾT LIỆT TỔ CHỨC THỰC HIỆN</a:t>
            </a:r>
            <a:endParaRPr lang="en-US" sz="2900" dirty="0">
              <a:latin typeface="Times New Roman" panose="02020603050405020304" pitchFamily="18" charset="0"/>
              <a:cs typeface="Times New Roman" panose="02020603050405020304" pitchFamily="18" charset="0"/>
            </a:endParaRPr>
          </a:p>
        </p:txBody>
      </p:sp>
      <p:sp>
        <p:nvSpPr>
          <p:cNvPr id="8" name="Shape 6"/>
          <p:cNvSpPr/>
          <p:nvPr/>
        </p:nvSpPr>
        <p:spPr>
          <a:xfrm>
            <a:off x="1216152" y="4672584"/>
            <a:ext cx="9619488" cy="0"/>
          </a:xfrm>
          <a:prstGeom prst="line">
            <a:avLst/>
          </a:prstGeom>
          <a:noFill/>
          <a:ln w="15240">
            <a:solidFill>
              <a:srgbClr val="52738D"/>
            </a:solidFill>
            <a:prstDash val="solid"/>
          </a:ln>
        </p:spPr>
        <p:txBody>
          <a:bodyPr/>
          <a:lstStyle/>
          <a:p>
            <a:endParaRPr lang="en-US">
              <a:latin typeface="Times New Roman" panose="02020603050405020304" pitchFamily="18" charset="0"/>
              <a:cs typeface="Times New Roman" panose="02020603050405020304" pitchFamily="18" charset="0"/>
            </a:endParaRPr>
          </a:p>
        </p:txBody>
      </p:sp>
      <p:sp>
        <p:nvSpPr>
          <p:cNvPr id="9" name="Text 7"/>
          <p:cNvSpPr/>
          <p:nvPr/>
        </p:nvSpPr>
        <p:spPr>
          <a:xfrm>
            <a:off x="1207008" y="5038344"/>
            <a:ext cx="9646920" cy="429768"/>
          </a:xfrm>
          <a:prstGeom prst="rect">
            <a:avLst/>
          </a:prstGeom>
          <a:noFill/>
          <a:ln/>
        </p:spPr>
        <p:txBody>
          <a:bodyPr wrap="square" lIns="0" tIns="0" rIns="0" bIns="0" rtlCol="0" anchor="ctr">
            <a:normAutofit/>
          </a:bodyPr>
          <a:lstStyle/>
          <a:p>
            <a:pPr marL="0" indent="0" algn="ctr">
              <a:buNone/>
            </a:pPr>
            <a:r>
              <a:rPr lang="en-US" sz="2130" dirty="0">
                <a:solidFill>
                  <a:srgbClr val="E4EDF2"/>
                </a:solidFill>
                <a:latin typeface="Times New Roman" panose="02020603050405020304" pitchFamily="18" charset="0"/>
                <a:ea typeface="Arial" pitchFamily="34" charset="-122"/>
                <a:cs typeface="Times New Roman" panose="02020603050405020304" pitchFamily="18" charset="0"/>
              </a:rPr>
              <a:t>Chúc các đồng chí sức khỏe, hoàn thành tốt nhiệm vụ.</a:t>
            </a:r>
            <a:endParaRPr lang="en-US" sz="2130" dirty="0">
              <a:latin typeface="Times New Roman" panose="02020603050405020304" pitchFamily="18" charset="0"/>
              <a:cs typeface="Times New Roman" panose="02020603050405020304" pitchFamily="18" charset="0"/>
            </a:endParaRPr>
          </a:p>
        </p:txBody>
      </p:sp>
      <p:sp>
        <p:nvSpPr>
          <p:cNvPr id="10" name="Text 8"/>
          <p:cNvSpPr/>
          <p:nvPr/>
        </p:nvSpPr>
        <p:spPr>
          <a:xfrm>
            <a:off x="1207008" y="5660136"/>
            <a:ext cx="9646920" cy="365760"/>
          </a:xfrm>
          <a:prstGeom prst="rect">
            <a:avLst/>
          </a:prstGeom>
          <a:noFill/>
          <a:ln/>
        </p:spPr>
        <p:txBody>
          <a:bodyPr wrap="square" lIns="0" tIns="0" rIns="0" bIns="0" rtlCol="0" anchor="ctr">
            <a:normAutofit/>
          </a:bodyPr>
          <a:lstStyle/>
          <a:p>
            <a:pPr marL="0" indent="0" algn="ctr">
              <a:buNone/>
            </a:pPr>
            <a:r>
              <a:rPr lang="en-US" sz="2300" b="1" dirty="0">
                <a:solidFill>
                  <a:srgbClr val="EFCF99"/>
                </a:solidFill>
                <a:latin typeface="Times New Roman" panose="02020603050405020304" pitchFamily="18" charset="0"/>
                <a:ea typeface="Arial" pitchFamily="34" charset="-122"/>
                <a:cs typeface="Times New Roman" panose="02020603050405020304" pitchFamily="18" charset="0"/>
              </a:rPr>
              <a:t>XIN TRÂN TRỌNG CẢM ƠN CÁC ĐỒNG CHÍ!</a:t>
            </a:r>
            <a:endParaRPr lang="en-US" sz="23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4103</Words>
  <Application>Microsoft Office PowerPoint</Application>
  <PresentationFormat>Widescreen</PresentationFormat>
  <Paragraphs>194</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KẾT LUẬN HỘI NGHỊ – HOÀN THIỆN HỆ THỐNG VỊ TRÍ VIỆC LÀM</dc:title>
  <dc:subject>Kết luận Hội nghị quán triệt Kết luận số 107-KL/TW, tập huấn Hướng dẫn số 07-HD/BTCTW</dc:subject>
  <dc:creator>Tài liệu phục vụ phát biểu kết luận Hội nghị</dc:creator>
  <cp:lastModifiedBy>Quy Hoang</cp:lastModifiedBy>
  <cp:revision>4</cp:revision>
  <dcterms:created xsi:type="dcterms:W3CDTF">2026-10-22T09:09:14Z</dcterms:created>
  <dcterms:modified xsi:type="dcterms:W3CDTF">2026-10-22T10:44:46Z</dcterms:modified>
</cp:coreProperties>
</file>